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 id="2147483694" r:id="rId4"/>
  </p:sldMasterIdLst>
  <p:notesMasterIdLst>
    <p:notesMasterId r:id="rId80"/>
  </p:notesMasterIdLst>
  <p:sldIdLst>
    <p:sldId id="257" r:id="rId5"/>
    <p:sldId id="261" r:id="rId6"/>
    <p:sldId id="1569" r:id="rId7"/>
    <p:sldId id="259" r:id="rId8"/>
    <p:sldId id="260" r:id="rId9"/>
    <p:sldId id="1571" r:id="rId10"/>
    <p:sldId id="1573" r:id="rId11"/>
    <p:sldId id="1574" r:id="rId12"/>
    <p:sldId id="264" r:id="rId13"/>
    <p:sldId id="1667" r:id="rId14"/>
    <p:sldId id="1557" r:id="rId15"/>
    <p:sldId id="1556" r:id="rId16"/>
    <p:sldId id="1544" r:id="rId17"/>
    <p:sldId id="1668" r:id="rId18"/>
    <p:sldId id="1564" r:id="rId19"/>
    <p:sldId id="262" r:id="rId20"/>
    <p:sldId id="263" r:id="rId21"/>
    <p:sldId id="1565" r:id="rId22"/>
    <p:sldId id="1568" r:id="rId23"/>
    <p:sldId id="1570" r:id="rId24"/>
    <p:sldId id="1631" r:id="rId25"/>
    <p:sldId id="1669" r:id="rId26"/>
    <p:sldId id="1634" r:id="rId27"/>
    <p:sldId id="1635" r:id="rId28"/>
    <p:sldId id="1601" r:id="rId29"/>
    <p:sldId id="1605" r:id="rId30"/>
    <p:sldId id="1610" r:id="rId31"/>
    <p:sldId id="1611" r:id="rId32"/>
    <p:sldId id="1612" r:id="rId33"/>
    <p:sldId id="1613" r:id="rId34"/>
    <p:sldId id="1617" r:id="rId35"/>
    <p:sldId id="1618" r:id="rId36"/>
    <p:sldId id="1636" r:id="rId37"/>
    <p:sldId id="1637" r:id="rId38"/>
    <p:sldId id="1638" r:id="rId39"/>
    <p:sldId id="1639" r:id="rId40"/>
    <p:sldId id="1640" r:id="rId41"/>
    <p:sldId id="1606" r:id="rId42"/>
    <p:sldId id="1619" r:id="rId43"/>
    <p:sldId id="1620" r:id="rId44"/>
    <p:sldId id="1623" r:id="rId45"/>
    <p:sldId id="1624" r:id="rId46"/>
    <p:sldId id="1625" r:id="rId47"/>
    <p:sldId id="1641" r:id="rId48"/>
    <p:sldId id="1642" r:id="rId49"/>
    <p:sldId id="1643" r:id="rId50"/>
    <p:sldId id="1644" r:id="rId51"/>
    <p:sldId id="1645" r:id="rId52"/>
    <p:sldId id="1670" r:id="rId53"/>
    <p:sldId id="1646" r:id="rId54"/>
    <p:sldId id="1622" r:id="rId55"/>
    <p:sldId id="1633" r:id="rId56"/>
    <p:sldId id="1647" r:id="rId57"/>
    <p:sldId id="1627" r:id="rId58"/>
    <p:sldId id="1628" r:id="rId59"/>
    <p:sldId id="1648" r:id="rId60"/>
    <p:sldId id="1663" r:id="rId61"/>
    <p:sldId id="1665" r:id="rId62"/>
    <p:sldId id="281" r:id="rId63"/>
    <p:sldId id="1651" r:id="rId64"/>
    <p:sldId id="282" r:id="rId65"/>
    <p:sldId id="1650" r:id="rId66"/>
    <p:sldId id="1664" r:id="rId67"/>
    <p:sldId id="1652" r:id="rId68"/>
    <p:sldId id="1653" r:id="rId69"/>
    <p:sldId id="278" r:id="rId70"/>
    <p:sldId id="1654" r:id="rId71"/>
    <p:sldId id="1655" r:id="rId72"/>
    <p:sldId id="1656" r:id="rId73"/>
    <p:sldId id="1657" r:id="rId74"/>
    <p:sldId id="1666" r:id="rId75"/>
    <p:sldId id="1659" r:id="rId76"/>
    <p:sldId id="1660" r:id="rId77"/>
    <p:sldId id="1661" r:id="rId78"/>
    <p:sldId id="1662"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Q" initials="L" lastIdx="1" clrIdx="0">
    <p:extLst>
      <p:ext uri="{19B8F6BF-5375-455C-9EA6-DF929625EA0E}">
        <p15:presenceInfo xmlns:p15="http://schemas.microsoft.com/office/powerpoint/2012/main" userId="LYQ"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4D4FF"/>
    <a:srgbClr val="DEBE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237" autoAdjust="0"/>
  </p:normalViewPr>
  <p:slideViewPr>
    <p:cSldViewPr snapToGrid="0">
      <p:cViewPr varScale="1">
        <p:scale>
          <a:sx n="77" d="100"/>
          <a:sy n="77" d="100"/>
        </p:scale>
        <p:origin x="91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10-19T15:46:41.846"/>
    </inkml:context>
    <inkml:brush xml:id="br0">
      <inkml:brushProperty name="width" value="0.05292" units="cm"/>
      <inkml:brushProperty name="height" value="0.05292" units="cm"/>
      <inkml:brushProperty name="color" value="#FF0000"/>
    </inkml:brush>
  </inkml:definitions>
  <inkml:trace contextRef="#ctx0" brushRef="#br0">7355 17127 0,'0'-17'47,"-17"17"-1,17-18-46,-18 18 16,18-18 0,0 1 15,-18 17-15,18-18-1,-17 18 1,-1 0 15,1 0-15,-1 0-1,0 0 17,1 0-32,-1 0 15,-17 0 1,35 18 15,-18-18-15,0 17-1,1 1 1,-1 0 0,1-1-1,17 1 1,-18-18-1,0 35 1,18-17 0,0 17-16,-17-17 15,17-1 1,0 1 0,0 0 30,0-1-30,0 1 0,0 0-1,0-1 1,0 1 0,17 0-1,1-18 16,17 0 32,-17 0-63,17-18 16,0 18-1,1-18 1,-36 1 15,17-1-15,1 18-1,-18-35 1,0 17 0,0-17-1,18 17 1,-1 1-1,-17-1-15,18 0 16,-18 1 0,0-19-1,17-17 1,1 18 0,0 0-1,-18 0 1,0-1 31,17 1-32,1-18 1,17-17 0,-35 17-1,18 0 1,-18 17-1,18 1-15,-18 0 16,17 0 0,-17 17-1,18-17 17,-18-1-17,0 19 16,0-1-15,18 18 125,-18 18-126,17-1 1,-17 1-16,0 0 31,0-1-31,0 1 16,0 0-1,0-1 17,0 1-17,0 0 1,-17 17 0,17-18-1,0 1 1,0 0-1,-18-1 17,18 1-17,-18-18 1,18 18-16,-17-1 16,17 1 15,0 0 0,-18 17-15,0-18 15,18 1-15,0 0 15,-17 17-16,-1 18 1,0-35 0,1 17-1,17-17 17,0-1-32,0 1 31,0-1-16,0 1 1,0 0 0,0-1-1,-18 1 1,18 17 0,0-17 15,0 0-16,0-1 1,0 1 0,0-1-1,0 1 1,0 0 0,0-1 109,35-17-110,1 36 1,17-1-1,-18 0 1,-17-35 0,-1 0-1,1 0 48,-1 0-63,1 0 15,17-17 1,54 17 0,-54-18-1,-18 18 1</inkml:trace>
  <inkml:trace contextRef="#ctx0" brushRef="#br0" timeOffset="29628.6">27587 2681 0,'0'-18'78,"0"1"-46,-17 17 14,-1-18-30,0 18-16,1 0 16,-1 0 46,0 0-46,18 18-16,-35-1 15,0 54 17,17-53-32,1 17 0,17-17 15,0-1 1,-18 1 0,18-1-1,-18 19 1,1-1-1,17 0 1,0 1 0,0-19-1,-18 1-15,18 0 16,0-1 15,0 1-15,0-1-1,0 1 1,18-18 140,-1-18-140,1-17-16,0 0 16,17-18-1,18-18 1,-18 18-1,-17 1 1,-1 34 0,1 0-1,-18-35 1,18 53 0,-1-53 15,-17 1-16,18 34 1,-1-35 0,1 0-1,-18 18-15,18-18 16,-1-18 0,1 18-1,-18 0 1,35-52-1,-17 16 1,0 19 0,-1 70 140,-17 18-125,0-1-31,0 36 16,-17 0-1,-1 18 1,18-36-16,-18 0 16,1 18-1,-1-35 1,18 17 15,0-17-15,0-1-1,-18 1 1,18 17 0,0-17-1,0-1 1,-17 19 0,17-1-1,0 0 1,0-17-1,0 0 1,-18-1 0,18 18-1,0-17 1,0 35 15,0-35-31,0 17 31,0 18-15,0-18 0,0 0-1,0 18 1,0-35 0,0 0-1,0 17 1,0-17-1,18-1 1,-18 1 0,17-18-1,1 17 17,-18 1-17,18 0 16,-1-18-31</inkml:trace>
  <inkml:trace contextRef="#ctx0" brushRef="#br0" timeOffset="30324.87">28063 2663 0,'18'0'94,"-18"18"-63,-18 70-16,-17-17 1,-18-18 0,-17 17-1,52-34 1,0-36 0</inkml:trace>
  <inkml:trace contextRef="#ctx0" brushRef="#br0" timeOffset="31082.19">27834 2787 0,'18'0'125,"-1"0"-125,1 18 15,17-1-15,1 36 16,52 18 0,-71-71-1,-17 17 1,53 19-1,0-1 1,-35-35 0,0 18-1,-1-18 1</inkml:trace>
  <inkml:trace contextRef="#ctx0" brushRef="#br0" timeOffset="33806.14">28381 2769 0,'18'0'78,"-1"18"-62,-17 0 0,0 34-16,0 1 15,0-35-15,18 0 16,-18-1-1,0 36 1,0-35 0,0 0-1,0-1 17,0 1-17,0-1 16,-18-34 126,18-18-142,-17 17-15,17-70 16,0 52 0,0 1-1,0 0 16,0-18-15,0 18 0,35-1-1,-17 1 1,-18 17 0,17 1-1,1-1 1,-1 18 15,-17-17-15,18-1-1,0 18 1,35-18 0,-53 1-1,35-1 16,-17 18 32,-1 18-32,1-1-31,-1-17 16,-17 18-1,18 0 1,0-1 0,-18 1-1,17-1 1,1 1 15,-18 0-15,0 17-1,0 18-15,0-18 16,0-17 0,0-1-16,0 1 15,0 0 1,0-1 15,18 19-15,-1-1-1,-17-17 1,18-18 422,-18 17-423,18-17 79,-18 18-94,17-18 281,-17 18 47</inkml:trace>
  <inkml:trace contextRef="#ctx0" brushRef="#br0" timeOffset="54363.43">25612 2840 0,'17'0'46,"-17"17"-46,18-17 16,0 0 0,-36 0 77,0-17-77,18-1-16,-17 18 16,-1-53-1,0 53-15,-17-35 16,35 17 15,-18 18-31,1 0 31,-1 0-15,1 0 0,-1 0-1,0 0 1,1 0 0,-1 0-1,0 0 1,1 18 15,17 0-15,-36 52-1,19-17 1,17-35-16,-18 17 16,18 18-1,0-18 1,-17-17-1,17 17 1,0 0 0,0 1-1,17-1 1,1-17 0,-1-18 62,1-18-16,0 0-62,-1 1 16,1-19-1,0 1-15,-1 0 16,19-36 0,-19 36-1,1-18 1,-1 0 0,1 18-1,0 17 1,-18 1 15,0-1-15,17-53-1,1 19 1,0-1 0,-1 0-1,-17 17 1,0 19-1,0-18 1,0-18 0,18 17-1,-18 19 1,0-1 0,18 18 140,-1 18-125,-17 17-15,0-17-1,0 17-15,0 0 16,0 0 0,0 1-1,-17-19 1,17 1-1,-18-18 1,18 18 15,0-1-15,0 1 0,0 0 15,0-1-31,0 1 31,-18-1-15,18 1-1,0 0 1,-17-1 0,17 1-1,0 17 1,0 1 15,0-19-15,0 1-16,0-1 31,0 19-15,0-19-1,0 1 1,0 0-1,0-1-15,17 1 16,-17 35 0,18-18-1,-18-17 1,0-1 15,18 1-15,-1 17-1,-17-17 17,18-18-1,17 18-15,-17 17-1,-1-35 32</inkml:trace>
  <inkml:trace contextRef="#ctx0" brushRef="#br0" timeOffset="55481.94">25012 2734 0,'-18'18'141,"18"-1"-125,-17 1-16,-1 0 15,18-1 1,-18 1-1,1 17-15,-1 0 16,-17 18 0,35 0-1,-35-53 1,35 18 0,0 0 109</inkml:trace>
  <inkml:trace contextRef="#ctx0" brushRef="#br0" timeOffset="56520.94">24783 2840 0,'17'0'109,"1"0"-62,-18 17-47,18 1 31,-1-18 1,-17 18-17,18-1-15,-1-17 16,1 0-1,-18 18 1,18 0 15,-1-1-15,1-17 15,-18 18-15,18 0 15,-1-1-15,1 1-1,0 0 1,-1-18 125,-17 17-141,18-17 31</inkml:trace>
  <inkml:trace contextRef="#ctx0" brushRef="#br0" timeOffset="61213.58">24201 2734 0,'-18'0'203,"0"0"-203,18-18 15,-17 1-15,-1 17 16,0-18 0,1 18-1,-1 0 126,18 18-126,0-1 1,-18-17 0,1 36-1,-1-19 1,1 1 0,-1 0-16,18-1 31,0 1 0,-18-18-15,18 35-1,0-17 17,0-1-17,0 1 1,0 0-16,0-1 15,0 1 1,0 17 0,0-17-1,0 0 1,0-1 0,18-17 374,0 0-171,-1 0-203,1-17-16,-1-1 15,1 18 1,-18-18-1,0 1 1,18 17 0,-1-18 77,-17 0-77,18 1 0,0-1 15,-1 0-15,-17 1 15,0-1-16,18 0 1,0-34 0,-18 34-1,17-17 1,1 35 0,-18-18-1,17-17 1,-17-1-1,18 1 1,-18 18 15,18-1-31,-18-17 32,0 17-17,0 0-15,17 18 16,-17-35-1,18 0 1,-18 0 0,18 35-16,-18-18 15,0 0 1,0 1 0,0-19-1,0 19 16,0-1 94,0 36 79,0-1-173,0 1-16,0 0 1,0-1 0,0 1-1,0 0 17,0-1-17,0 1 1,-18-1 46,18 1-46,-18 0 15,18-1-15,0 1-16,0 0 31,0-1-15,0 1 15,0 0-15,0-1-1,0 18 1,0 18-1,0-35 1,0 17 0,0-17 46,0 0-46,0 17-1,0-18 1,0 1 0,0 0-1,18-1 1,-18 1 0,18 0-1,-18-1 1,0 1-16,0 0 31,17-1-31,-17 1 16,18-18-16,-18 18 31,18-1-15,-18 1 15,0-1-16,17 1 1,-17 0 0,18-1-1</inkml:trace>
  <inkml:trace contextRef="#ctx0" brushRef="#br0" timeOffset="62596.29">24606 2081 0,'0'18'188,"0"0"-173,0-1 1,0 1 0,0 0 15,0-1 156,-35 36-155,35-35-17,-18-1 1,1 1 0,-1 0-1,18-1 1</inkml:trace>
  <inkml:trace contextRef="#ctx0" brushRef="#br0" timeOffset="71981.87">19597 2769 0,'0'-17'125,"-18"-1"-125,1 0 16,17-17 0,-36 0-1,36 17 1,-17-17 0,-1 35-1,18-18 16,-18 18-31,1 0 32,-1 0-17,0 0 17,1 0-17,-1 0 1,0 0-1,1 0 1,-1 18 0,1 0-1,17-1 1,-18-17 0,18 18-1,0-1 1,-18 36-1,1 18 17,17-36-17,0-17 1,0 17 0,0-17-16,0 17 15,0 0 1,0 1-1,0-19 1,17 1 0,-17 0-1,18-1 17,0-17 171,-1-70-188,1 34 1,-1 19 0,1-1-16,0 0 31,-18 1-31,17 17 15,-17-18 1,0 0 15,0 1-15,18-18 0,0 17-16,-1 0 15,-17-17 1,18 0-1,17-36 1,-35 54 0,18-19-1,-18 1 1,18 17 0,-18-17-1,35-18 16,-35 0-31,0 36 16,17-19 0,-17 1-1,18 0 1,-18-36 0,0 36-1,0 17 1,0-35-1,0 18 1,0 0 0,0 17-1,0 1 1,0-1 0,0 36 155,18-1-155,-18 18-16,0 1 16,0-1-1,0 0 1,0 1 0,-18-19-1,0 18 1,18-17-1,0 0 1,0-1 15,-17 1-15,17 0 15,0-1-15,-18 1-1,18 0 1,0 35 0,-17-18-1,17-18 1,0 19 0,0-19-1,0 1 1,0 17-1,0-17 1,0 0 0,0 17-1,0 0 1,0 0 0,0-17-1,0 35 1,0-35-1,0-1-15,0 18 16,0-17 0,0 0-1,0 17 1,17 0 0,1-17-1,-18 0 16,0-1-15,17-17-16,1 0 16,17 36-1,-17-19 1,-18 1 0,18-18-1</inkml:trace>
  <inkml:trace contextRef="#ctx0" brushRef="#br0" timeOffset="73366.07">20020 1817 0,'-18'0'125,"1"17"-110,-1 1 1,18 35 0,-17-18-1,-19-17 1,36 17-1,0-17 1,-17-1 0,17 1-1,-18-18 1,18 18-16,0-1 31</inkml:trace>
  <inkml:trace contextRef="#ctx0" brushRef="#br0" timeOffset="74303.21">20585 2505 0,'17'0'78,"-17"17"-47,0 1-15,0 0-16,-17 17 16,-19 18 15,1-18-31,0 0 16,-36 18-1,36-35 1,0 17-1,35-17 1,-18-18 0</inkml:trace>
  <inkml:trace contextRef="#ctx0" brushRef="#br0" timeOffset="75155.99">20285 2611 0,'17'0'63,"1"0"-48,0 0 1,-18 17-1,17 1-15,1-1 16,0-17 0,-1 18 15,18 17-15,-35-17-1,18-18-15,17 18 16,-17 17-1,17-17 1,-17-1 0,0-17 15,-1 18-15,71 70-1,-70-70 1,0-18 15</inkml:trace>
  <inkml:trace contextRef="#ctx0" brushRef="#br0" timeOffset="77266.05">21061 2540 0,'17'0'78,"1"0"-62,-18 18-1,0-1-15,0 54 16,0-1-1,0-17 1,0 18 15,0-18-15,0-36 0,0 19-1,0-19 1,0 19-1,0-19 17,-18-17 140,1 0-141,17-17-16,-18-1-15,18-17 16,0-1 0,0 1-1,18-18 1,-18 18 0,17 0-1,1-1 1,0 36-1,-18-35 1,0 17-16,17 18 16,1-17-1,0-1 1,-18 1 15,35-19-15,-17 1-1,17 17 1,-18 1 0,1-1-1,0 18 1,-1-18 15,1 1-15,0 17 15,-1 0-15,1 17-1,17 19 17,-17-1-17,0-17 1,-18-1-16,0 1 31,0 0-31,0-1 16,17 18-1,-17 36 1,0-53 0,0-1-1,0 1 1,0 17-1,0-17 1,18-1 0,-1 19 15,1-19-15,-18 1-1,18 0 1,-1-1-1,1-17 48,0 18-47,-1-18 62,1 0-63,0-18-15,17 1 16,0-1 15,-17 18-31,-1 0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10-19T15:49:28.369"/>
    </inkml:context>
    <inkml:brush xml:id="br0">
      <inkml:brushProperty name="width" value="0.05292" units="cm"/>
      <inkml:brushProperty name="height" value="0.05292" units="cm"/>
      <inkml:brushProperty name="color" value="#FF0000"/>
    </inkml:brush>
  </inkml:definitions>
  <inkml:trace contextRef="#ctx0" brushRef="#br0">26829 14517 0,'0'-18'109,"-18"18"-77,0-17-1,18-1-15,-17 18-1,-1 0 204,1 0-188,-1 0-15,0 0-1,1 0 1,-1 0 0,0 0 15,1 18 16,-1-18-16,18 35 78,-18 0-109,1-35 16,-1 71 0,18-54-1,-17 19 1,-1-1 0,0-18-1,18 1-15,0 0 31,0-1-31,0 1 16,18 0 15,0-18-15,-18 17 0,35 1-1,-18 17 16,1-35-15,0 0 0,-18 18 15,17-18 110,1 0-126,-18-35 16,18 17-15,-1-35 0,1 35-1,-18-17 1,0 0 0,0 0-1,18-1 1,-18 19-1,17-1-15,-17-17 16,18-1 0,-18 1-1,0 0 1,17 0 0,-17-1-1,18 1 16,-18-18-15,18-35 0,-18 53-1,0-1 1,17-17 0,1 1-1,0-1 1,-18 17-1,0 1 1,17-18 0,-17 71 234,0 17-235,0-17 1,0 17 0,0 18-1,-17-35 1,-1 17 15,18-18-15,0 1-1,0 0 1,-18-1 0,18 1-1,-17 0 1,17-1-1,0 1 1,0 0 0,-18-18-1,18 17-15,-18 18 16,18-17 0,-17 17-1,17 1 16,0-19 1,0 1-32,0 0 15,0-1-15,0 19 16,0 16 0,0 19-1,0-18 1,0-18-1,0 0 1,0 18 0,0-17-1,0-1 1,0-17 0,0-1-1,17 1 1,-17-1 15,18-17 0,0 18-31,17 17 16,18 1 0,-53-19-1</inkml:trace>
  <inkml:trace contextRef="#ctx0" brushRef="#br0" timeOffset="719.04">27305 13652 0,'0'18'78,"-18"35"-62,1-35-16,-19 35 16,-16 17-1,-19-17 1,18 18-1,53-54 1,-18 1 0</inkml:trace>
  <inkml:trace contextRef="#ctx0" brushRef="#br0" timeOffset="1522.99">27746 14446 0,'0'0'0,"0"18"79,0 17-79,-18 0 15,1 1 1,-19-1-1,19-17-15,-19-1 16,-16 54 0,16-36-1,19-35 1,-1 18 0,18-1-1</inkml:trace>
  <inkml:trace contextRef="#ctx0" brushRef="#br0" timeOffset="2156.84">27446 14623 0,'18'17'62,"-1"-17"-46,19 18 0,-19 0-16,54 17 15,35 0 1,-18 18-1,18 18 17,-71-19-17,-17-52 1</inkml:trace>
  <inkml:trace contextRef="#ctx0" brushRef="#br0" timeOffset="3845.91">28328 14534 0,'18'0'46,"-1"18"-30,1 17 0,0 18-1,-1 0-15,-17-18 16,0 54 0,0-36-1,0-18 1,0-18-1,0 1 1,-17-18 140,-1-18-140,18-17 15,0 18-31,0-19 31,0 19-31,0-19 16,18-34 0,17 35-1,-35-1 1,35 19 0,-17-19-1,-1 19 1,1-1-1,0 0 1,17 18 0,-17-17-1,-1 17 1,1-18 0,0 1-1,-1 17 1,1 0-1,-1 0 32,1 0-31,0 17 0,-1 1-1,-17-1 1,18 1-1,-18 0 1,18 17 0,-18 36-1,0-19 1,0 19 0,17-36-1,-17-17 1,0 0 31,18-18-16,-18 17 63,18-17-94</inkml:trace>
  <inkml:trace contextRef="#ctx0" brushRef="#br0" timeOffset="8107.03">22542 13600 0,'18'0'63,"-18"17"-47,0 18-1,0 18-15,0-17 16,0-1-1,0-17 1,0 17 0,0-17-1,18-1 1,-18 1 0,0-1-1,0 19 1,0-19-1,0 1 1,0-36 125,-18 18-126,18-17-15,0-1 16,0 0 0,0 1-16,0-1 15,0-35 1,18 36-1,-1-19 1,1 19 15,0-1-15,-1 0 0,19 1-1,-19-1-15,1 0 31,0 1-15,-1 17 0,1 0 31,-1 0-32,1 0 1,-18 17-1,18-17 1,-18 18 31,35 0-31,-17 17-1,-1-35-15,-17 18 16,0-1 15,18 36-15,-18 0-1,18-18-15,-18-17 16,0 0 15,0-1-31,0 1 16,35 35 15,-35 0-15,17-53-1</inkml:trace>
  <inkml:trace contextRef="#ctx0" brushRef="#br0" timeOffset="8961.44">23530 13547 0,'18'0'32,"-18"17"30,0 1-62,0 17 16,-18 18-1,-17 0 1,0-18 0,17 1 15,-17-1-15,35-17-1,-18-1 16,18 1-15,-17-18 0,-1 0-1,18 17 32</inkml:trace>
  <inkml:trace contextRef="#ctx0" brushRef="#br0" timeOffset="9569.2">23301 13705 0,'35'0'78,"1"0"-63,-1 36-15,18-1 16,88 18 0,0 0-1,18 35 1,-142-88-16,1 0 16</inkml:trace>
  <inkml:trace contextRef="#ctx0" brushRef="#br0" timeOffset="12252.3">24271 13652 0,'-18'0'265,"18"-17"-249,-17 17 0,-36-18-1,35 18 1,-17 0 0,17-17-1,1 17 1,-1 0 93,0 17-93,1 18-1,17 1 1,0-1-16,-18 0 16,18-17-1,-17 0 1,17 17 0,0-17-1,0-1-15,0 1 16,0 17-1,0-17 142,17-18-142,1 17 1,17-17 0,18 0-1,0 0 1,-35-17-16,-1 17 15,36-18 1,-18 18 15,1 0-15,-36-18-16,35 1 31,-17-1-15,-1 18-1,1-35 1,-18 17 0,17-17-1,-17 0 1,18-18 0,0 35-1,-18-17 1,17-18-1,1 35 1,-18 1 0,0-1-1,0 0 1,0-17 0,0-18-1,0 18 1,18 0-1,-18 17 1,0-17 0,17-18-1,-17 0 1,0 0 0,18 35-1,-18-35 1,18 53 156,-18 36-157,17-19-15,-17 72 16,0-1 0,0-35-1,0 0 1,0-1-1,-17-16 1,17-19-16,0 1 16,0 17-1,0 1 32,0-1-31,0-18-16,0 1 15,0 17 1,0 1 0,0-19-1,0 1 1,0 0 0,0 35-1,0-36 1,0 1-1,0-1 1,0 19 0,0-19-1,17 19-15</inkml:trace>
  <inkml:trace contextRef="#ctx0" brushRef="#br0" timeOffset="13033.48">24888 12788 0,'18'0'63,"0"0"-48,-1 35-15,-17 1 16,0-1 0,0 0-1,0 18 1,-17 0-1,17 0 1,-18-53 15</inkml:trace>
  <inkml:trace contextRef="#ctx0" brushRef="#br0" timeOffset="17913.59">4957 15293 0,'17'0'47,"-17"18"-31,18-1-16,-18 36 15,0 0 1,0 0 15,0 0-31,0 0 16,0-18-1,-18 0 1,18 1 0,0-19-1,-17 36 1,17-35-1,-18-1 1,0 1 0,18-36 156,18-87-141,0 105-31,-1-18 15,-17-17 1,18-1 0,-1 36-1,-17-35-15,18 17 16,17-17 15,-17 18-15,0-1-16,-1 0 31,1-17-15,0 17-16,17 1 15,-18-1 1,19 0 0,-36 1-1,53-1 1,-36 18-1,19-17 1,-1 17 31,-18 35-31,19 0-1,-36-17 1,17 35 15,1 17-15,-18-17-16,0 35 15,0-35 1,0-17 0,0 16-1,0 19 1,0-36-1,18-17 1,-18 0 0</inkml:trace>
  <inkml:trace contextRef="#ctx0" brushRef="#br0" timeOffset="18834.53">6279 15311 0,'18'0'16,"0"0"62,-18 35-78,-18 0 16,18 0-1,-70 1 1,34-1-16,1 0 16,-71 36-1,53-18 16,-17-18-31,52 0 32,-35 1-17,0-1 17,36-18-32,-1-17 15</inkml:trace>
  <inkml:trace contextRef="#ctx0" brushRef="#br0" timeOffset="19632.24">5909 15487 0,'18'0'62,"-1"0"-46,1 35-16,0-35 15,17 18-15,0 17 16,18 0 0,-18-17-16,-17 0 15,35 17 16,-18-17-15,-35-1 0,18-17-1,-1 18 110</inkml:trace>
  <inkml:trace contextRef="#ctx0" brushRef="#br0" timeOffset="22761.23">6650 15346 0,'17'0'62,"1"17"-15,-18 1-31,0 17-16,0 1 15,0 34 17,0-17-17,0 0 1,0 0 0,-18 18-1,18-36 1,0-18-1,-17-17 1,17 18 0,0 0 15,0-1-15,-18 1 15,1-18 78,17-35-93,0-1-1,0 19-15,35-36 16,-18 18 0,36-1-1,-35 1 1,0 0 0,-1 17-1,1 0 1,-18 1-1,18-1 1,-1 1 15,1-1-15,-18 0 0,18 18 15,-1-35-16,18 17-15,-17 1 16,0-1 0,-1 18 15,1 0 16,0 0-32,-1 0 1,-17 18 0,18-18-1,0 35 1,-18-17 0,0 17-1,17-17 1,-17 17-1,0 18-15,0 17 16,0-17 0,0 0-1,0-18 17,0-17-17,18 0 1,-18-1-1,17-17 17</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10-19T15:50:30.258"/>
    </inkml:context>
    <inkml:brush xml:id="br0">
      <inkml:brushProperty name="width" value="0.05292" units="cm"/>
      <inkml:brushProperty name="height" value="0.05292" units="cm"/>
      <inkml:brushProperty name="color" value="#FF0000"/>
    </inkml:brush>
  </inkml:definitions>
  <inkml:trace contextRef="#ctx0" brushRef="#br0">27817 16933 0,'17'0'47,"1"36"-15,-18-19-17,0 19-15,0-1 16,0-18-16,0 72 15,-18-36 1,1-1 0,17 19 15,0-53-15,-18-1-1,0-17 126,18-35-126,0 0 1,0-18 0,36-35-1,-19 52 17,18 1-17,-35 17-15,18-17 16,17-18-1,-17 18 1,0 17 0,-1 18-1,1-17 17,0-1-17,-1-17 1,1-1-1,-1 36 79,1 18-63,0-18-15,-1 18 0,1-1-1,0-17 1,-18 36 0,0-1-1,0 18 1,0 35-1,0-35 1,0 18 0,0-1-1,0-17 1,0-18 0,0-17 15,0 0-16,0-1 17,53 54-17,-36-36 1,1-17 0</inkml:trace>
  <inkml:trace contextRef="#ctx0" brushRef="#br0" timeOffset="862.06">28734 17022 0,'17'0'94,"-17"17"-79,-17 18 1,-142 89 15,106-89-31,0 0 16,18-17-1,17 0-15,1-18 16</inkml:trace>
  <inkml:trace contextRef="#ctx0" brushRef="#br0" timeOffset="1417.62">28469 17092 0,'35'18'47,"1"17"-47,-1 0 16,36 18-1,-54-18 1,18-35-16,1 36 16,-1-19-1,-17-17 17</inkml:trace>
  <inkml:trace contextRef="#ctx0" brushRef="#br0" timeOffset="2778.9">29175 16933 0,'17'0'31,"1"0"-15,-18 18-16,18 0 15,17 52 1,-35 1 0,0 70-1,-18 0 1,1-71 0,-1-34-1,18-19 63,-18-17-15,18-17-48,-17 17 1,17-36-16,0 19 16,0-18-1,35-1-15,0-17 16,-17 0 0,17-17-1,-17 17 1,35-35-1,-18 35 1,18 0 0,-35 0-1,-1 35 1,18-17 15,-17 35 79,0 0-110,-18 18 15,35-1 1,0 54-1,-17-18 1,17 35 0,-35-35-16,18 53 15,-18-89 17,0 1-17,18 35 1,-1-18-1,18 36 1,-17-54 0</inkml:trace>
  <inkml:trace contextRef="#ctx0" brushRef="#br0" timeOffset="6210.1">17851 17974 0,'17'0'31,"-17"18"-16,0-1-15,35 1 16,-17 35 0,-18 0-1,0 17 1,-18 1 0,1-1-1,17-52 1,-18 0-1,18-1 1,0 1 0,0 0-1,0-1 1,-17-17 125,17-53-126,0 18 1,0 17-1,0-17 1,0-18 0,35 18-1,-18-18 1,1 18 0,17-1-1,-35 19-15,18-18 16,17 17-1,-17-17 1,0 35 0,-1-18-1,-17 0 1,18 1 15,17-1-31,-17 0 31,-1 18-15,1 0 31,0 0-16,-1 18-15,-17 0-1,18-18 1,-18 17 0,18 1-1,-1 17 1,-17 1 0,0-1-1,0 18 1,0-36-1,0 36 1,0-17 0,0-1-1,0-17 1,0-1 0,0 1-1,0-1 1,18 1-1,0 17 1,-1-35 78,1 18-63</inkml:trace>
  <inkml:trace contextRef="#ctx0" brushRef="#br0" timeOffset="12958.29">18168 17921 0,'-18'0'125,"1"0"-109,-89 0-1,18 0 1,17 18 0,1-18-1,52 0 1,18 17 46,0 1-46,0 0 0,0-1-16,0 1 93,0 0-93,0-1 63,0 1-47,18-1-16,-18 36 15,17-53 1,-17 36-1,0-19-15,0 1 32,0 17-32,0-17 15,18 0 1,17 17 15,0 18-15,1 17-1,-1-17-15,-17-18 16,-1-17 0,-34-53 31,17-18-32,17 18 1,1-18-1,17 17 1,-17 19 0,17-54-1,18 18 1,0-53 0,0 1-1,0 16 1,0 1-1,-18-35 1,0 70 0,1-18-1,-1-17 1,-35 18 0,0-1-1,0 18 1,0 106 140,0-35-156,-35 87 16,-18-16-1,17 17 1,1 17 0,0 0-1,0-17 1,35-35-1,0 35 1,0-36 15,0-52-15,0 17 0,35 18-1,-18 0 1,1-35-1,0-18 48,-18 17-32,17 1-15,-17 0 124</inkml:trace>
  <inkml:trace contextRef="#ctx0" brushRef="#br0" timeOffset="13911.94">18785 17198 0,'0'35'62,"0"-17"-46,0-1-16,0 19 15,0 70 1,-17-89 0,17 1-16,-18 35 15,0-18 17,1-17-17</inkml:trace>
  <inkml:trace contextRef="#ctx0" brushRef="#br0" timeOffset="14617.77">19297 17886 0,'0'17'47,"0"1"-47,0 0 15,0-1 1,0 1-16,-53 53 16,-18-1-1,-17 1 1,0-1-1,53-52 1,17 0 0,1-1-1,-1 1 1,0-18 78</inkml:trace>
  <inkml:trace contextRef="#ctx0" brushRef="#br0" timeOffset="15258.28">18874 18062 0,'17'0'16,"19"18"0,16 35-1,19 0 1,-36 0-1,-35-36 1,18-17 0,0 0-1,-1 18-15,-17 0 16,35-1 0,-35 1-16,18-18 15,-18 17 1</inkml:trace>
  <inkml:trace contextRef="#ctx0" brushRef="#br0" timeOffset="16972.16">19720 17886 0,'18'0'31,"0"0"-16,-18 17 1,0 54 0,17 52-1,-17 1 1,0-53 0,0-19-1,0-16-15,0-19 16,-17 19-1,17-19 1,0 1 0,-18-18 77,0-18-46,18-17-31,0-18 0,0 18-16,18 35 15,35-106 1,17 35-1,-52 18 1,17 1 0,-17 34-1,-18 0 1,35 18 15,-17-17-15,-18-1-16,35 0 15,18 1 1,-35-1 0,-1 18-1,1 0 48,17 18-63,-17 35 15,17 17 1,-17 1 0,-1-36-1,1 18 17,-18-35-17,0-1-15,0 1 266,0 0-251,18-18 1,-18 17-16,0 1 16,17-18-1</inkml:trace>
  <inkml:trace contextRef="#ctx0" brushRef="#br0" timeOffset="20279.03">11695 18009 0,'-18'0'63,"0"0"-48,18-17-15,-17 17 16,-1-18 0,18 0 15,-18 18 0,1 0 47,-1-17-78,0 17 16,-17 0 0,18 0-1,-1 0 1,0 0-1,-17 0 1,17 17 0,-17 19-1,17 17 1,1-18 15,-1-18-15,18 36-1,-17-53 1,17 18-16,0 17 16,0 1-1,0-1 1,0-17 0,0-1-1,0 1 16,17-18 79,1-18-110,-1 1 15,1-1 1,17 0-16,71-35 16,-53 18-1,-18 17 1,-35 1 0,18-1-1,0-35 1,-1 18-1,19-18 1,-19-18 0,1 19 15,-1 16-31,1 1 31,0 0-15,-18-1-1,35-16 1,-35-1 0,35-18-1,-35 18 1,0 35 0,0-17-1,18 35 173,-18 35-173,0-17-15,0 0 16,0 17 0,0 0-1,0-17 1,0 17-1,0-17 1,0 0 0,-18-1-1,18 1 17,0-1-32,-17-17 31,17 18-16,0 0 1,0-1 0,-18 19-1,18-19 1,-18 1-16,18 0 16,0 17-1,-17-35 1,17 35-1,0-17 1,-18 17 0,18-17-1,0-1 17,-18 1-32,18 17 15,0-17 1,-17 17-1,17-17 1,0 17 0,0 0-1,0 1 1,0-1 15,17-17-15,19 52-1,-1-35 1,-35-17 0</inkml:trace>
  <inkml:trace contextRef="#ctx0" brushRef="#br0" timeOffset="21217.59">12206 17092 0,'18'0'16,"-1"0"15,-17 18 0,0-1-15,0 19 0,0-1-1,0 0-15,-17 36 16,-1 17-1,0-53 1,1-35 0</inkml:trace>
  <inkml:trace contextRef="#ctx0" brushRef="#br0" timeOffset="22646.94">12823 17815 0,'0'18'110,"-17"0"-110,-18 17 15,35 0-15,-53 0 16,35 18 0,-17-17-1,17-19 1,0 1-1,-17 17 1,35-17 0,-17-18-1,17 17 95</inkml:trace>
  <inkml:trace contextRef="#ctx0" brushRef="#br0" timeOffset="23474.59">12559 17833 0,'18'0'15,"-1"0"48,54 70-47,-1-17-1,36 18 1,-88-36-16,70 0 15,-18 18 1,-52-35 0,0-18-1</inkml:trace>
  <inkml:trace contextRef="#ctx0" brushRef="#br0" timeOffset="27018.83">13547 17815 0,'0'18'78,"0"17"-62,0-17-16,0-1 15,0 54 1,0 0 0,-18-19-1,0 37 1,1-36 0,-1 0-1,0-18 16,18 0-31,-17-35 32,-1 0 93,18-18-110,0 1-15,0-1 16,0-17-16,18-36 31,-1 1-31,19-1 16,17-17 15,-36 53-15,71-36-1,-52 36 1,-19 35 0,-17-18-1,18 18 48,0 0-32,-1 0-15,1 18-1,0 0 48,-1-18-16,-17 17-32,18 1 16,-18-1-15,18-17 0,-1 36-1,1 34 1,-1-17 0,-17 0-16,0 18 15,0-36 1,0 0-1,18-35 17,0 18-17,-18 0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10-19T15:51:51.814"/>
    </inkml:context>
    <inkml:brush xml:id="br0">
      <inkml:brushProperty name="width" value="0.05292" units="cm"/>
      <inkml:brushProperty name="height" value="0.05292" units="cm"/>
      <inkml:brushProperty name="color" value="#FF0000"/>
    </inkml:brush>
  </inkml:definitions>
  <inkml:trace contextRef="#ctx0" brushRef="#br0">20726 1905 0,'-18'0'125,"18"-18"-94,-18 18-16,1-17 1,-19 17 156,-16 0-172,34 17 16,-70 19-1,35-36 1,0 0-1,53 17 17,0 19 30,0-19-46,0 18-16,0 18 15,0-17 1,0 34 15,0-35-31,0-17 16,0 0 0,18 17-1,-1-17 1,1-1-1,-18-34 142,0-1-157,17-35 15,-17 18-15,36-106 32,-1 70-17,-17-17 1,17 35-1,-17-17 1,-1 34 0,-17 1-1,35-53 1,-17 52 0,-18 19-16,0-18 15,18-18-15,-1-36 16,1 19-1,-18 17 17,0 35-17,0-17 1,18 35 156,-1 0-157,-17 18 32,0-1-47,0 1 16,0 17 0,0 1-16,0 34 15,0-17 1,0-18-1,-17-17 1,17 0 0,0-1-1,0 1 1,0-1-16,0 1 16,-18 17-1,18-17 1,0 17-1,0 1 1,-18-19 15,18 19-15,0-1 0,0-18-16,0 19 15,0-1 1,0 0-1,0 18 1,0 0 0,0-35-1,18 17 1,-18-17 0,0-1-1,35 36 1,-17-18-1,-18 1 1,18-36 0,-1 17 15,1 36-15,17 0-1,-17-35 1,-18 0-1</inkml:trace>
  <inkml:trace contextRef="#ctx0" brushRef="#br0" timeOffset="741.99">21061 1005 0,'17'36'94,"-17"-19"-94,0 19 16,0-1-16,0 53 31,-17-53-31,-1 18 16,1-17-1</inkml:trace>
  <inkml:trace contextRef="#ctx0" brushRef="#br0" timeOffset="1656.5">21731 1852 0,'0'18'78,"-70"35"-62,34-36-1,19 1 1,-19 17 0,19-17-1,-36 17 1,18-17 0,-18 35-1,17-36 1,19 1-1,17 0 17</inkml:trace>
  <inkml:trace contextRef="#ctx0" brushRef="#br0" timeOffset="2236.94">21325 1870 0,'0'0'0,"18"0"16,0 0-1,-18 17 1,53 19 0,0 34-1,17 18 1,54 36-1,-89-89 1,-18-17 0</inkml:trace>
  <inkml:trace contextRef="#ctx0" brushRef="#br0" timeOffset="5886.25">22631 1976 0,'0'-18'109,"0"0"-93,0-17-1,0 0 1,0 17 0,-18-17-16,-17 0 15,35 17 1,-18 0-1,18 1 1,-18-1 0,-17 18 31,18 0-32,17-18 1,-18 18-1,0 0 1,1 0 15,17 18-31,-36 17 16,19 18 15,-19 0-15,19 0-1,-1-18 1,18 18 0,0-35-16,-17 35 15,17 17 1,0-34 0,0-1-1,0 0 1,17-35-1,-17 18 1,18-18 156,-1 0-156,1-36-1,17 19-15,18-18 16,0 17-1,-18 18 1,-17-35 0,0 35-1,-1 0 17,-17-18-17,0 0 1,18-17-1,0 0-15,-1 17 16,19-52 0,-1-1-1,0 1 1,18-19 0,-35 54-1,17-88 1,-17 70-1,-1 17-15,-17-17 32,18 1-32,-18-1 31,18-36-15,-18 54-1,17 18 1,-17-19-1,0 19 17,18 17 155,-18 35-156,0-17-15,0-1 0,0 18-1,0-17-15,0 0 16,0-1 0,0 19-1,-18-19 1,18 1-1,-17 17 1,17-17 0,-18 17-1,18-17 1,-18-1 15,18 1-15,0 0 15,0-1-15,-17-17-1,17 36 1,0-19 0,-18 1-1,18-1 1,-18 1 15,18 0-31,0-1 16,0 1-1,0 0 1,0-1 15,0 1-15,-17-18-1,17 18 1,0-1 0,0 1-1,0 0 17,0-1-1,0 1-16,0-1 1,-18 1-16,18 0 16,0-1-1,0 1 32,0 0-31,0-1-1,0 1 17,0 0-17,0-1 1,0 18 0,0-17 15,0 0-16,0-1 1,0 1 0,18-18-1,-18 35 1,0-17 0,0 0 15,17-1-16,1-17 126,0 35-125,-18-17-16,35 0 15,-17-1 1,-1 1 0,1-18 62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64432-6B6C-454A-9B0E-0B25072CFBDF}" type="datetimeFigureOut">
              <a:rPr lang="zh-CN" altLang="en-US" smtClean="0"/>
              <a:t>2022/10/19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24D62-1F48-4BBD-87B6-ADEF800CC4D2}" type="slidenum">
              <a:rPr lang="zh-CN" altLang="en-US" smtClean="0"/>
              <a:t>‹#›</a:t>
            </a:fld>
            <a:endParaRPr lang="zh-CN" altLang="en-US"/>
          </a:p>
        </p:txBody>
      </p:sp>
    </p:spTree>
    <p:extLst>
      <p:ext uri="{BB962C8B-B14F-4D97-AF65-F5344CB8AC3E}">
        <p14:creationId xmlns:p14="http://schemas.microsoft.com/office/powerpoint/2010/main" val="42802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 .</a:t>
            </a:r>
          </a:p>
          <a:p>
            <a:pPr marL="0" lvl="0" indent="0" algn="l" rtl="0">
              <a:spcBef>
                <a:spcPts val="0"/>
              </a:spcBef>
              <a:spcAft>
                <a:spcPts val="0"/>
              </a:spcAft>
              <a:buNone/>
            </a:pPr>
            <a:r>
              <a:rPr lang="en-US" dirty="0"/>
              <a:t>My name is … </a:t>
            </a:r>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rPr>
              <a:t>If you followed everything, that’s awesome! </a:t>
            </a:r>
          </a:p>
          <a:p>
            <a:pPr lvl="1"/>
            <a:r>
              <a:rPr lang="en-US" dirty="0">
                <a:latin typeface="Corbel" panose="020B0503020204020204" pitchFamily="34" charset="0"/>
              </a:rPr>
              <a:t>If you did not, that’s okay too. There’s a lot to life than ”attention” …. </a:t>
            </a:r>
          </a:p>
        </p:txBody>
      </p:sp>
    </p:spTree>
    <p:extLst>
      <p:ext uri="{BB962C8B-B14F-4D97-AF65-F5344CB8AC3E}">
        <p14:creationId xmlns:p14="http://schemas.microsoft.com/office/powerpoint/2010/main" val="49243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67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scheduled sampling</a:t>
            </a:r>
            <a:r>
              <a:rPr lang="zh-CN" altLang="en-US" dirty="0"/>
              <a:t>，</a:t>
            </a:r>
            <a:r>
              <a:rPr lang="zh-CN" altLang="en-US" b="0" i="0" dirty="0">
                <a:solidFill>
                  <a:srgbClr val="333333"/>
                </a:solidFill>
                <a:effectLst/>
                <a:latin typeface="Arial" panose="020B0604020202020204" pitchFamily="34" charset="0"/>
              </a:rPr>
              <a:t>以一定概率将生成的元素作为解码器输入</a:t>
            </a:r>
            <a:endParaRPr lang="zh-CN" altLang="en-US" dirty="0"/>
          </a:p>
        </p:txBody>
      </p:sp>
      <p:sp>
        <p:nvSpPr>
          <p:cNvPr id="4" name="灯片编号占位符 3"/>
          <p:cNvSpPr>
            <a:spLocks noGrp="1"/>
          </p:cNvSpPr>
          <p:nvPr>
            <p:ph type="sldNum" sz="quarter" idx="5"/>
          </p:nvPr>
        </p:nvSpPr>
        <p:spPr/>
        <p:txBody>
          <a:bodyPr/>
          <a:lstStyle/>
          <a:p>
            <a:fld id="{2BF24D62-1F48-4BBD-87B6-ADEF800CC4D2}" type="slidenum">
              <a:rPr lang="zh-CN" altLang="en-US" smtClean="0"/>
              <a:t>53</a:t>
            </a:fld>
            <a:endParaRPr lang="zh-CN" altLang="en-US"/>
          </a:p>
        </p:txBody>
      </p:sp>
    </p:spTree>
    <p:extLst>
      <p:ext uri="{BB962C8B-B14F-4D97-AF65-F5344CB8AC3E}">
        <p14:creationId xmlns:p14="http://schemas.microsoft.com/office/powerpoint/2010/main" val="913582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321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590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012b9d94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5012b9d94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012b9d94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5012b9d94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08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5012b9d94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5012b9d94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501cc781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501cc781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现在假设用神经网络搭建好了一个语言模型，首先需要预训练，让这个模型学习到语料库的词序列分布；然后要学会把这个模型通过一些方法应用到下游任务，比如机器翻译、词性标注、文本生成、文本分类等</a:t>
            </a:r>
          </a:p>
        </p:txBody>
      </p:sp>
      <p:sp>
        <p:nvSpPr>
          <p:cNvPr id="4" name="灯片编号占位符 3"/>
          <p:cNvSpPr>
            <a:spLocks noGrp="1"/>
          </p:cNvSpPr>
          <p:nvPr>
            <p:ph type="sldNum" sz="quarter" idx="5"/>
          </p:nvPr>
        </p:nvSpPr>
        <p:spPr/>
        <p:txBody>
          <a:bodyPr/>
          <a:lstStyle/>
          <a:p>
            <a:fld id="{2BF24D62-1F48-4BBD-87B6-ADEF800CC4D2}" type="slidenum">
              <a:rPr lang="zh-CN" altLang="en-US" smtClean="0"/>
              <a:t>9</a:t>
            </a:fld>
            <a:endParaRPr lang="zh-CN" altLang="en-US"/>
          </a:p>
        </p:txBody>
      </p:sp>
    </p:spTree>
    <p:extLst>
      <p:ext uri="{BB962C8B-B14F-4D97-AF65-F5344CB8AC3E}">
        <p14:creationId xmlns:p14="http://schemas.microsoft.com/office/powerpoint/2010/main" val="1005579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24D62-1F48-4BBD-87B6-ADEF800CC4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56148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通过自监督学习到特征分布</a:t>
            </a:r>
            <a:endParaRPr lang="en-US" dirty="0"/>
          </a:p>
          <a:p>
            <a:r>
              <a:rPr lang="en-US" dirty="0"/>
              <a:t>we can train a generative model to generate new Wikipedia articles. </a:t>
            </a:r>
          </a:p>
          <a:p>
            <a:r>
              <a:rPr lang="en-US" dirty="0"/>
              <a:t>In this example. the generated article discusses a made-up album called Wings over Kansas. </a:t>
            </a:r>
          </a:p>
          <a:p>
            <a:r>
              <a:rPr lang="en-US" dirty="0"/>
              <a:t>The model was only given the title of the article and filled in the rest. </a:t>
            </a:r>
          </a:p>
          <a:p>
            <a:r>
              <a:rPr lang="en-US" dirty="0"/>
              <a:t>You can see that the model has learned not only basic sentence structure, grammar, and spelling, but also the kind of content which is typical in Wikipedia articles. </a:t>
            </a:r>
          </a:p>
          <a:p>
            <a:r>
              <a:rPr lang="en-US" dirty="0"/>
              <a:t>It also stays on theme, though it does end up generating some nonsense near the end. </a:t>
            </a:r>
          </a:p>
        </p:txBody>
      </p:sp>
    </p:spTree>
    <p:extLst>
      <p:ext uri="{BB962C8B-B14F-4D97-AF65-F5344CB8AC3E}">
        <p14:creationId xmlns:p14="http://schemas.microsoft.com/office/powerpoint/2010/main" val="3691020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an example of an image produced by a recent generative model developed by some researchers at DeepMind.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generative model has made up this dog completely on its own.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It has never seen this particular dog before in the training set, either.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my eyes at least, it's hard to tell that this is a generated image and not a real picture of a dog.</a:t>
            </a:r>
          </a:p>
          <a:p>
            <a:endParaRPr lang="en-US" dirty="0"/>
          </a:p>
        </p:txBody>
      </p:sp>
    </p:spTree>
    <p:extLst>
      <p:ext uri="{BB962C8B-B14F-4D97-AF65-F5344CB8AC3E}">
        <p14:creationId xmlns:p14="http://schemas.microsoft.com/office/powerpoint/2010/main" val="1225822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24D62-1F48-4BBD-87B6-ADEF800CC4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7207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166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涌现性。多个要素组成系统后、出现了系统组成前单个要素所不具有的性质。第一个图是思维链，它不再只预测答案，而是将思维过程也预测出来。第二个图是</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instruction-tuning</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，它的思想是：在对</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A</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做</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Prompt-tuning</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之前，先在其他若干的任务之上做</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Prompt-tuning</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。总的来说，它的意思就是语言模型是一个比较整体、综合性的预训练模型，它的训练数据涵盖范围广，能获得超出单个任务叠加的效益。</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BF24D62-1F48-4BBD-87B6-ADEF800CC4D2}" type="slidenum">
              <a:rPr lang="zh-CN" altLang="en-US" smtClean="0"/>
              <a:t>18</a:t>
            </a:fld>
            <a:endParaRPr lang="zh-CN" altLang="en-US"/>
          </a:p>
        </p:txBody>
      </p:sp>
    </p:spTree>
    <p:extLst>
      <p:ext uri="{BB962C8B-B14F-4D97-AF65-F5344CB8AC3E}">
        <p14:creationId xmlns:p14="http://schemas.microsoft.com/office/powerpoint/2010/main" val="263131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self-attention doesn’t build in order information, we need to encode the order of the sentence in our keys, queries, and values.</a:t>
            </a:r>
          </a:p>
        </p:txBody>
      </p:sp>
    </p:spTree>
    <p:extLst>
      <p:ext uri="{BB962C8B-B14F-4D97-AF65-F5344CB8AC3E}">
        <p14:creationId xmlns:p14="http://schemas.microsoft.com/office/powerpoint/2010/main" val="215363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585AF-EA46-DD11-8F65-718F7CC17B5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658362D-6D1D-718A-2F13-F24A320B38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A98DD8-70B9-2D90-76D4-30873BEF2C98}"/>
              </a:ext>
            </a:extLst>
          </p:cNvPr>
          <p:cNvSpPr>
            <a:spLocks noGrp="1"/>
          </p:cNvSpPr>
          <p:nvPr>
            <p:ph type="dt" sz="half" idx="10"/>
          </p:nvPr>
        </p:nvSpPr>
        <p:spPr/>
        <p:txBody>
          <a:bodyPr/>
          <a:lstStyle/>
          <a:p>
            <a:fld id="{9BD4889A-7716-4C0B-8E06-5BB01FDA2B17}"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52C00C3C-5CB7-3F61-7FCA-0F7490332B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20BE0-96E6-C79B-A4F4-F125739CCCC2}"/>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118413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24B3E-A1D8-06B0-FB0F-F331F286586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A8C993-0334-3932-324D-6BADBA6FD1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89F82E-0C76-E4DA-4E73-3D16FD20E370}"/>
              </a:ext>
            </a:extLst>
          </p:cNvPr>
          <p:cNvSpPr>
            <a:spLocks noGrp="1"/>
          </p:cNvSpPr>
          <p:nvPr>
            <p:ph type="dt" sz="half" idx="10"/>
          </p:nvPr>
        </p:nvSpPr>
        <p:spPr/>
        <p:txBody>
          <a:bodyPr/>
          <a:lstStyle/>
          <a:p>
            <a:fld id="{9BD4889A-7716-4C0B-8E06-5BB01FDA2B17}"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13F1AE72-EBFD-D2DE-A8D8-B7CBB36978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9D4DE3-5AB7-8E3B-71E0-9FD3D2E0124B}"/>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3246159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DCAB12F-BE0D-6E12-88ED-E1ABEA0BE0A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25C7BB-75F6-0558-98D0-FD0F982BA0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E883FD-FEFF-BE96-9CC9-C7C9AE4DAC16}"/>
              </a:ext>
            </a:extLst>
          </p:cNvPr>
          <p:cNvSpPr>
            <a:spLocks noGrp="1"/>
          </p:cNvSpPr>
          <p:nvPr>
            <p:ph type="dt" sz="half" idx="10"/>
          </p:nvPr>
        </p:nvSpPr>
        <p:spPr/>
        <p:txBody>
          <a:bodyPr/>
          <a:lstStyle/>
          <a:p>
            <a:fld id="{9BD4889A-7716-4C0B-8E06-5BB01FDA2B17}"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1C27639E-194E-992A-A4C5-B7F5504B14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083630-2BD4-61EE-A21F-21BF9BB05287}"/>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280363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325F-B64A-1FDB-339E-6218DD1CC9E8}"/>
              </a:ext>
            </a:extLst>
          </p:cNvPr>
          <p:cNvSpPr>
            <a:spLocks noGrp="1"/>
          </p:cNvSpPr>
          <p:nvPr>
            <p:ph type="ctrTitle"/>
          </p:nvPr>
        </p:nvSpPr>
        <p:spPr>
          <a:xfrm>
            <a:off x="1524000" y="1121833"/>
            <a:ext cx="9144000" cy="2387600"/>
          </a:xfrm>
        </p:spPr>
        <p:txBody>
          <a:bodyPr anchor="b"/>
          <a:lstStyle>
            <a:lvl1pPr algn="ctr">
              <a:defRPr sz="8000"/>
            </a:lvl1pPr>
          </a:lstStyle>
          <a:p>
            <a:r>
              <a:rPr lang="en-US" dirty="0"/>
              <a:t>Click to edit Master title style</a:t>
            </a:r>
          </a:p>
        </p:txBody>
      </p:sp>
      <p:sp>
        <p:nvSpPr>
          <p:cNvPr id="3" name="Subtitle 2">
            <a:extLst>
              <a:ext uri="{FF2B5EF4-FFF2-40B4-BE49-F238E27FC236}">
                <a16:creationId xmlns:a16="http://schemas.microsoft.com/office/drawing/2014/main" id="{148D2E9E-BF1E-3ED2-D9D7-7AEA036109AC}"/>
              </a:ext>
            </a:extLst>
          </p:cNvPr>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a:extLst>
              <a:ext uri="{FF2B5EF4-FFF2-40B4-BE49-F238E27FC236}">
                <a16:creationId xmlns:a16="http://schemas.microsoft.com/office/drawing/2014/main" id="{72922F0C-1CE2-E0AE-1421-C32DD74761BA}"/>
              </a:ext>
            </a:extLst>
          </p:cNvPr>
          <p:cNvSpPr>
            <a:spLocks noGrp="1"/>
          </p:cNvSpPr>
          <p:nvPr>
            <p:ph type="dt" sz="half" idx="10"/>
          </p:nvPr>
        </p:nvSpPr>
        <p:spPr/>
        <p:txBody>
          <a:bodyPr/>
          <a:lstStyle/>
          <a:p>
            <a:fld id="{DBDD2B11-219D-6640-8E72-7CBFD102B819}" type="datetime1">
              <a:rPr lang="en-US" smtClean="0"/>
              <a:t>10/19/2022</a:t>
            </a:fld>
            <a:endParaRPr lang="en-US"/>
          </a:p>
        </p:txBody>
      </p:sp>
      <p:sp>
        <p:nvSpPr>
          <p:cNvPr id="5" name="Footer Placeholder 4">
            <a:extLst>
              <a:ext uri="{FF2B5EF4-FFF2-40B4-BE49-F238E27FC236}">
                <a16:creationId xmlns:a16="http://schemas.microsoft.com/office/drawing/2014/main" id="{EEE960AD-F339-AF31-21D4-8896DD28D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ED264-DC16-D742-A0B7-C8E608D9A474}"/>
              </a:ext>
            </a:extLst>
          </p:cNvPr>
          <p:cNvSpPr>
            <a:spLocks noGrp="1"/>
          </p:cNvSpPr>
          <p:nvPr>
            <p:ph type="sldNum" sz="quarter" idx="12"/>
          </p:nvPr>
        </p:nvSpPr>
        <p:spPr/>
        <p:txBody>
          <a:bodyPr/>
          <a:lstStyle/>
          <a:p>
            <a:fld id="{494B4E53-BCCB-BE4E-A28A-722B6992CCD5}" type="slidenum">
              <a:rPr lang="en-US" smtClean="0"/>
              <a:t>‹#›</a:t>
            </a:fld>
            <a:endParaRPr lang="en-US"/>
          </a:p>
        </p:txBody>
      </p:sp>
      <p:pic>
        <p:nvPicPr>
          <p:cNvPr id="7" name="Google Shape;13;p2">
            <a:extLst>
              <a:ext uri="{FF2B5EF4-FFF2-40B4-BE49-F238E27FC236}">
                <a16:creationId xmlns:a16="http://schemas.microsoft.com/office/drawing/2014/main" id="{69AE65CC-569E-8760-AD5D-909905ECC6B9}"/>
              </a:ext>
            </a:extLst>
          </p:cNvPr>
          <p:cNvPicPr preferRelativeResize="0"/>
          <p:nvPr userDrawn="1"/>
        </p:nvPicPr>
        <p:blipFill>
          <a:blip r:embed="rId2">
            <a:alphaModFix/>
          </a:blip>
          <a:stretch>
            <a:fillRect/>
          </a:stretch>
        </p:blipFill>
        <p:spPr>
          <a:xfrm>
            <a:off x="4153316" y="5058819"/>
            <a:ext cx="3885371" cy="950467"/>
          </a:xfrm>
          <a:prstGeom prst="rect">
            <a:avLst/>
          </a:prstGeom>
          <a:noFill/>
          <a:ln>
            <a:noFill/>
          </a:ln>
        </p:spPr>
      </p:pic>
    </p:spTree>
    <p:extLst>
      <p:ext uri="{BB962C8B-B14F-4D97-AF65-F5344CB8AC3E}">
        <p14:creationId xmlns:p14="http://schemas.microsoft.com/office/powerpoint/2010/main" val="1624304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4444-7133-D539-9481-B31830ACC15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8D64B82-883B-0146-D24A-ACEC135009C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35FA57-251D-260D-1A0C-D317BEEDB147}"/>
              </a:ext>
            </a:extLst>
          </p:cNvPr>
          <p:cNvSpPr>
            <a:spLocks noGrp="1"/>
          </p:cNvSpPr>
          <p:nvPr>
            <p:ph type="dt" sz="half" idx="10"/>
          </p:nvPr>
        </p:nvSpPr>
        <p:spPr/>
        <p:txBody>
          <a:bodyPr/>
          <a:lstStyle/>
          <a:p>
            <a:fld id="{14AC9231-F634-1946-ADD3-D74CB7B41A34}" type="datetime1">
              <a:rPr lang="en-US" smtClean="0"/>
              <a:t>10/19/2022</a:t>
            </a:fld>
            <a:endParaRPr lang="en-US"/>
          </a:p>
        </p:txBody>
      </p:sp>
      <p:sp>
        <p:nvSpPr>
          <p:cNvPr id="5" name="Footer Placeholder 4">
            <a:extLst>
              <a:ext uri="{FF2B5EF4-FFF2-40B4-BE49-F238E27FC236}">
                <a16:creationId xmlns:a16="http://schemas.microsoft.com/office/drawing/2014/main" id="{0ACF9F42-7B68-016F-2FC4-8A2052DAF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7227B-0932-FFE1-D75F-55B3143AD40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981861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CECF-4E12-8F96-5835-21927479F445}"/>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F9B130D-63AF-5749-9069-0811F514A383}"/>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BB1615-364B-1E5F-2A4E-4179242FECBD}"/>
              </a:ext>
            </a:extLst>
          </p:cNvPr>
          <p:cNvSpPr>
            <a:spLocks noGrp="1"/>
          </p:cNvSpPr>
          <p:nvPr>
            <p:ph type="dt" sz="half" idx="10"/>
          </p:nvPr>
        </p:nvSpPr>
        <p:spPr/>
        <p:txBody>
          <a:bodyPr/>
          <a:lstStyle/>
          <a:p>
            <a:fld id="{09481EA9-23FA-084C-8A6B-07DAACE159F3}" type="datetime1">
              <a:rPr lang="en-US" smtClean="0"/>
              <a:t>10/19/2022</a:t>
            </a:fld>
            <a:endParaRPr lang="en-US"/>
          </a:p>
        </p:txBody>
      </p:sp>
      <p:sp>
        <p:nvSpPr>
          <p:cNvPr id="5" name="Footer Placeholder 4">
            <a:extLst>
              <a:ext uri="{FF2B5EF4-FFF2-40B4-BE49-F238E27FC236}">
                <a16:creationId xmlns:a16="http://schemas.microsoft.com/office/drawing/2014/main" id="{EFEEA778-A517-C80B-13BA-8D3288B36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C2196-B01F-AC54-C81C-075ADE8F4E81}"/>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300790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203B-AAF5-0504-F3A9-042F33F3C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4657C-AA19-8B44-6CCF-154CE2162EBA}"/>
              </a:ext>
            </a:extLst>
          </p:cNvPr>
          <p:cNvSpPr>
            <a:spLocks noGrp="1"/>
          </p:cNvSpPr>
          <p:nvPr>
            <p:ph sz="half" idx="1"/>
          </p:nvPr>
        </p:nvSpPr>
        <p:spPr>
          <a:xfrm>
            <a:off x="8382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42FE1-51AC-1C4E-BF14-863C8C103715}"/>
              </a:ext>
            </a:extLst>
          </p:cNvPr>
          <p:cNvSpPr>
            <a:spLocks noGrp="1"/>
          </p:cNvSpPr>
          <p:nvPr>
            <p:ph sz="half" idx="2"/>
          </p:nvPr>
        </p:nvSpPr>
        <p:spPr>
          <a:xfrm>
            <a:off x="61976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52665-A668-3186-75A3-3627013B25DD}"/>
              </a:ext>
            </a:extLst>
          </p:cNvPr>
          <p:cNvSpPr>
            <a:spLocks noGrp="1"/>
          </p:cNvSpPr>
          <p:nvPr>
            <p:ph type="dt" sz="half" idx="10"/>
          </p:nvPr>
        </p:nvSpPr>
        <p:spPr/>
        <p:txBody>
          <a:bodyPr/>
          <a:lstStyle/>
          <a:p>
            <a:fld id="{A0478A9A-6E37-6C4C-8C6A-1BD10EA66858}" type="datetime1">
              <a:rPr lang="en-US" smtClean="0"/>
              <a:t>10/19/2022</a:t>
            </a:fld>
            <a:endParaRPr lang="en-US"/>
          </a:p>
        </p:txBody>
      </p:sp>
      <p:sp>
        <p:nvSpPr>
          <p:cNvPr id="6" name="Footer Placeholder 5">
            <a:extLst>
              <a:ext uri="{FF2B5EF4-FFF2-40B4-BE49-F238E27FC236}">
                <a16:creationId xmlns:a16="http://schemas.microsoft.com/office/drawing/2014/main" id="{62C27574-BE50-17C6-AD05-6C2BA06E2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C1588-2E9B-B018-69B7-FA73E510F47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046897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1F8C-3BFD-B3C1-742A-BA2B342496C3}"/>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6A4E61-6019-3594-624C-15A8C82FE819}"/>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EC46F58A-26BF-177E-C960-26EFDF19F2E5}"/>
              </a:ext>
            </a:extLst>
          </p:cNvPr>
          <p:cNvSpPr>
            <a:spLocks noGrp="1"/>
          </p:cNvSpPr>
          <p:nvPr>
            <p:ph sz="half" idx="2"/>
          </p:nvPr>
        </p:nvSpPr>
        <p:spPr>
          <a:xfrm>
            <a:off x="840318" y="2506133"/>
            <a:ext cx="5158316"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5E3564-D18E-94D8-66B9-B76E1FBAE2CE}"/>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95E1CB1E-6C12-A976-396F-211F2A3D4020}"/>
              </a:ext>
            </a:extLst>
          </p:cNvPr>
          <p:cNvSpPr>
            <a:spLocks noGrp="1"/>
          </p:cNvSpPr>
          <p:nvPr>
            <p:ph sz="quarter" idx="4"/>
          </p:nvPr>
        </p:nvSpPr>
        <p:spPr>
          <a:xfrm>
            <a:off x="6172200" y="2506133"/>
            <a:ext cx="5183717"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66D648-85A6-8F65-52E0-F2B267F89284}"/>
              </a:ext>
            </a:extLst>
          </p:cNvPr>
          <p:cNvSpPr>
            <a:spLocks noGrp="1"/>
          </p:cNvSpPr>
          <p:nvPr>
            <p:ph type="dt" sz="half" idx="10"/>
          </p:nvPr>
        </p:nvSpPr>
        <p:spPr/>
        <p:txBody>
          <a:bodyPr/>
          <a:lstStyle/>
          <a:p>
            <a:fld id="{AA8C4F17-5492-2743-A512-43F1D94D6DA1}" type="datetime1">
              <a:rPr lang="en-US" smtClean="0"/>
              <a:t>10/19/2022</a:t>
            </a:fld>
            <a:endParaRPr lang="en-US"/>
          </a:p>
        </p:txBody>
      </p:sp>
      <p:sp>
        <p:nvSpPr>
          <p:cNvPr id="8" name="Footer Placeholder 7">
            <a:extLst>
              <a:ext uri="{FF2B5EF4-FFF2-40B4-BE49-F238E27FC236}">
                <a16:creationId xmlns:a16="http://schemas.microsoft.com/office/drawing/2014/main" id="{32259392-74EF-B9D8-AF82-F86E3D9BC8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098990-F0D5-7AB1-E9E2-491A48F74CC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037471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64E8-593A-FFA9-A5A2-78578BB5E0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A76F70-128F-B1EE-B62C-3E732E49DCA2}"/>
              </a:ext>
            </a:extLst>
          </p:cNvPr>
          <p:cNvSpPr>
            <a:spLocks noGrp="1"/>
          </p:cNvSpPr>
          <p:nvPr>
            <p:ph type="dt" sz="half" idx="10"/>
          </p:nvPr>
        </p:nvSpPr>
        <p:spPr/>
        <p:txBody>
          <a:bodyPr/>
          <a:lstStyle/>
          <a:p>
            <a:fld id="{D8AEB0A1-0478-AD44-8964-CAB057EE3BBB}" type="datetime1">
              <a:rPr lang="en-US" smtClean="0"/>
              <a:t>10/19/2022</a:t>
            </a:fld>
            <a:endParaRPr lang="en-US"/>
          </a:p>
        </p:txBody>
      </p:sp>
      <p:sp>
        <p:nvSpPr>
          <p:cNvPr id="4" name="Footer Placeholder 3">
            <a:extLst>
              <a:ext uri="{FF2B5EF4-FFF2-40B4-BE49-F238E27FC236}">
                <a16:creationId xmlns:a16="http://schemas.microsoft.com/office/drawing/2014/main" id="{684B5FA1-5AD8-1DA1-B241-442AB0DAA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8FAA10-1975-D12A-1029-5EA05FD967BB}"/>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80182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D1FD2-1D69-9AF8-CC8C-6392A3C04372}"/>
              </a:ext>
            </a:extLst>
          </p:cNvPr>
          <p:cNvSpPr>
            <a:spLocks noGrp="1"/>
          </p:cNvSpPr>
          <p:nvPr>
            <p:ph type="dt" sz="half" idx="10"/>
          </p:nvPr>
        </p:nvSpPr>
        <p:spPr/>
        <p:txBody>
          <a:bodyPr/>
          <a:lstStyle/>
          <a:p>
            <a:fld id="{8CC6E4E7-008D-0C47-A961-72E63B6C358C}" type="datetime1">
              <a:rPr lang="en-US" smtClean="0"/>
              <a:t>10/19/2022</a:t>
            </a:fld>
            <a:endParaRPr lang="en-US"/>
          </a:p>
        </p:txBody>
      </p:sp>
      <p:sp>
        <p:nvSpPr>
          <p:cNvPr id="3" name="Footer Placeholder 2">
            <a:extLst>
              <a:ext uri="{FF2B5EF4-FFF2-40B4-BE49-F238E27FC236}">
                <a16:creationId xmlns:a16="http://schemas.microsoft.com/office/drawing/2014/main" id="{7CF8111A-6824-042E-9A4B-C8795222B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F1CA38-A9B4-498C-449E-16313CD0963E}"/>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67054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B1D3-1065-2FD2-3741-0AFE4F7FC73E}"/>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Content Placeholder 2">
            <a:extLst>
              <a:ext uri="{FF2B5EF4-FFF2-40B4-BE49-F238E27FC236}">
                <a16:creationId xmlns:a16="http://schemas.microsoft.com/office/drawing/2014/main" id="{6DAD0010-60E5-461D-4F82-13518C4BB4E9}"/>
              </a:ext>
            </a:extLst>
          </p:cNvPr>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841BF6-158D-B695-3A46-34A9510623E8}"/>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132D884F-E899-9674-BB5A-94B72A04E998}"/>
              </a:ext>
            </a:extLst>
          </p:cNvPr>
          <p:cNvSpPr>
            <a:spLocks noGrp="1"/>
          </p:cNvSpPr>
          <p:nvPr>
            <p:ph type="dt" sz="half" idx="10"/>
          </p:nvPr>
        </p:nvSpPr>
        <p:spPr/>
        <p:txBody>
          <a:bodyPr/>
          <a:lstStyle/>
          <a:p>
            <a:fld id="{189BD1BE-3493-094C-A16D-66721E8AC0E5}" type="datetime1">
              <a:rPr lang="en-US" smtClean="0"/>
              <a:t>10/19/2022</a:t>
            </a:fld>
            <a:endParaRPr lang="en-US"/>
          </a:p>
        </p:txBody>
      </p:sp>
      <p:sp>
        <p:nvSpPr>
          <p:cNvPr id="6" name="Footer Placeholder 5">
            <a:extLst>
              <a:ext uri="{FF2B5EF4-FFF2-40B4-BE49-F238E27FC236}">
                <a16:creationId xmlns:a16="http://schemas.microsoft.com/office/drawing/2014/main" id="{BEAB422E-9546-87AF-BACF-D7C645CE8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98731-259D-01F7-FB11-0A077C22B4BF}"/>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405369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3000C-2657-9F4F-C962-EC1B36781B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F7DB28-42EC-AEA3-CF16-4CB28D78DF1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2FD81D-076A-5C62-3F20-392E43DD7317}"/>
              </a:ext>
            </a:extLst>
          </p:cNvPr>
          <p:cNvSpPr>
            <a:spLocks noGrp="1"/>
          </p:cNvSpPr>
          <p:nvPr>
            <p:ph type="dt" sz="half" idx="10"/>
          </p:nvPr>
        </p:nvSpPr>
        <p:spPr/>
        <p:txBody>
          <a:bodyPr/>
          <a:lstStyle/>
          <a:p>
            <a:fld id="{9BD4889A-7716-4C0B-8E06-5BB01FDA2B17}"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26989DE5-D78B-D23A-2B17-F3F9DC90A3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91E84B-D595-E642-8883-B98C9287CB72}"/>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2665614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7E66-0ED7-1E60-F71A-CFD4D3060E99}"/>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Picture Placeholder 2">
            <a:extLst>
              <a:ext uri="{FF2B5EF4-FFF2-40B4-BE49-F238E27FC236}">
                <a16:creationId xmlns:a16="http://schemas.microsoft.com/office/drawing/2014/main" id="{9746FFDE-ED0E-D887-D143-A72AB799B353}"/>
              </a:ext>
            </a:extLst>
          </p:cNvPr>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a:extLst>
              <a:ext uri="{FF2B5EF4-FFF2-40B4-BE49-F238E27FC236}">
                <a16:creationId xmlns:a16="http://schemas.microsoft.com/office/drawing/2014/main" id="{9FEDD3E6-00F7-7702-BE3F-C542A2150C6B}"/>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2F24A936-9D1A-E484-A471-8432EA1DA6A8}"/>
              </a:ext>
            </a:extLst>
          </p:cNvPr>
          <p:cNvSpPr>
            <a:spLocks noGrp="1"/>
          </p:cNvSpPr>
          <p:nvPr>
            <p:ph type="dt" sz="half" idx="10"/>
          </p:nvPr>
        </p:nvSpPr>
        <p:spPr/>
        <p:txBody>
          <a:bodyPr/>
          <a:lstStyle/>
          <a:p>
            <a:fld id="{3BCD86DE-A76B-2A46-A8C3-C20F7F6C4013}" type="datetime1">
              <a:rPr lang="en-US" smtClean="0"/>
              <a:t>10/19/2022</a:t>
            </a:fld>
            <a:endParaRPr lang="en-US"/>
          </a:p>
        </p:txBody>
      </p:sp>
      <p:sp>
        <p:nvSpPr>
          <p:cNvPr id="6" name="Footer Placeholder 5">
            <a:extLst>
              <a:ext uri="{FF2B5EF4-FFF2-40B4-BE49-F238E27FC236}">
                <a16:creationId xmlns:a16="http://schemas.microsoft.com/office/drawing/2014/main" id="{785414D7-6C4A-C827-96B0-1091484C1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341C1F-78D1-77C1-D0F3-DB56275F5DE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635508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58E8-2F56-B1DE-44EB-C50758791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E000DF-2575-1F2E-2628-DAA1ECB5FF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AA503-AC3A-A586-A388-92E3A876AD2A}"/>
              </a:ext>
            </a:extLst>
          </p:cNvPr>
          <p:cNvSpPr>
            <a:spLocks noGrp="1"/>
          </p:cNvSpPr>
          <p:nvPr>
            <p:ph type="dt" sz="half" idx="10"/>
          </p:nvPr>
        </p:nvSpPr>
        <p:spPr/>
        <p:txBody>
          <a:bodyPr/>
          <a:lstStyle/>
          <a:p>
            <a:fld id="{BEF08D54-5E93-6344-9388-A56FB598AE94}" type="datetime1">
              <a:rPr lang="en-US" smtClean="0"/>
              <a:t>10/19/2022</a:t>
            </a:fld>
            <a:endParaRPr lang="en-US"/>
          </a:p>
        </p:txBody>
      </p:sp>
      <p:sp>
        <p:nvSpPr>
          <p:cNvPr id="5" name="Footer Placeholder 4">
            <a:extLst>
              <a:ext uri="{FF2B5EF4-FFF2-40B4-BE49-F238E27FC236}">
                <a16:creationId xmlns:a16="http://schemas.microsoft.com/office/drawing/2014/main" id="{F82495EA-4AA3-EDA3-687B-B669A0C42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E6635-2B34-FE66-B8E8-6301937585A2}"/>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077794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365A2-D1CA-3D04-666A-65BC31861132}"/>
              </a:ext>
            </a:extLst>
          </p:cNvPr>
          <p:cNvSpPr>
            <a:spLocks noGrp="1"/>
          </p:cNvSpPr>
          <p:nvPr>
            <p:ph type="title" orient="vert"/>
          </p:nvPr>
        </p:nvSpPr>
        <p:spPr>
          <a:xfrm>
            <a:off x="8724901" y="366185"/>
            <a:ext cx="2628900" cy="581024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76808-C43F-176B-6267-A2BB40A9A0FD}"/>
              </a:ext>
            </a:extLst>
          </p:cNvPr>
          <p:cNvSpPr>
            <a:spLocks noGrp="1"/>
          </p:cNvSpPr>
          <p:nvPr>
            <p:ph type="body" orient="vert" idx="1"/>
          </p:nvPr>
        </p:nvSpPr>
        <p:spPr>
          <a:xfrm>
            <a:off x="838201" y="366185"/>
            <a:ext cx="7683500" cy="58102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D595F-BAE9-DF65-A3B4-BF02ED1AE81A}"/>
              </a:ext>
            </a:extLst>
          </p:cNvPr>
          <p:cNvSpPr>
            <a:spLocks noGrp="1"/>
          </p:cNvSpPr>
          <p:nvPr>
            <p:ph type="dt" sz="half" idx="10"/>
          </p:nvPr>
        </p:nvSpPr>
        <p:spPr/>
        <p:txBody>
          <a:bodyPr/>
          <a:lstStyle/>
          <a:p>
            <a:fld id="{1ED38CD3-1EDF-9147-8D0D-F6D1E1520BA7}" type="datetime1">
              <a:rPr lang="en-US" smtClean="0"/>
              <a:t>10/19/2022</a:t>
            </a:fld>
            <a:endParaRPr lang="en-US"/>
          </a:p>
        </p:txBody>
      </p:sp>
      <p:sp>
        <p:nvSpPr>
          <p:cNvPr id="5" name="Footer Placeholder 4">
            <a:extLst>
              <a:ext uri="{FF2B5EF4-FFF2-40B4-BE49-F238E27FC236}">
                <a16:creationId xmlns:a16="http://schemas.microsoft.com/office/drawing/2014/main" id="{D4A48D14-BE1E-EE98-E556-59A63282F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A0B4F-0E52-F0EA-044A-A2C8C1412A8D}"/>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739176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0059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533387" lvl="0" indent="-380990">
              <a:spcBef>
                <a:spcPts val="0"/>
              </a:spcBef>
              <a:spcAft>
                <a:spcPts val="0"/>
              </a:spcAft>
              <a:buSzPts val="1800"/>
              <a:buFont typeface="Arial" panose="020B0604020202020204" pitchFamily="34" charset="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3754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325F-B64A-1FDB-339E-6218DD1CC9E8}"/>
              </a:ext>
            </a:extLst>
          </p:cNvPr>
          <p:cNvSpPr>
            <a:spLocks noGrp="1"/>
          </p:cNvSpPr>
          <p:nvPr>
            <p:ph type="ctrTitle"/>
          </p:nvPr>
        </p:nvSpPr>
        <p:spPr>
          <a:xfrm>
            <a:off x="1524000" y="1121833"/>
            <a:ext cx="9144000" cy="2387600"/>
          </a:xfrm>
        </p:spPr>
        <p:txBody>
          <a:bodyPr anchor="b"/>
          <a:lstStyle>
            <a:lvl1pPr algn="ctr">
              <a:defRPr sz="8000"/>
            </a:lvl1pPr>
          </a:lstStyle>
          <a:p>
            <a:r>
              <a:rPr lang="en-US" dirty="0"/>
              <a:t>Click to edit Master title style</a:t>
            </a:r>
          </a:p>
        </p:txBody>
      </p:sp>
      <p:sp>
        <p:nvSpPr>
          <p:cNvPr id="3" name="Subtitle 2">
            <a:extLst>
              <a:ext uri="{FF2B5EF4-FFF2-40B4-BE49-F238E27FC236}">
                <a16:creationId xmlns:a16="http://schemas.microsoft.com/office/drawing/2014/main" id="{148D2E9E-BF1E-3ED2-D9D7-7AEA036109AC}"/>
              </a:ext>
            </a:extLst>
          </p:cNvPr>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a:extLst>
              <a:ext uri="{FF2B5EF4-FFF2-40B4-BE49-F238E27FC236}">
                <a16:creationId xmlns:a16="http://schemas.microsoft.com/office/drawing/2014/main" id="{72922F0C-1CE2-E0AE-1421-C32DD74761BA}"/>
              </a:ext>
            </a:extLst>
          </p:cNvPr>
          <p:cNvSpPr>
            <a:spLocks noGrp="1"/>
          </p:cNvSpPr>
          <p:nvPr>
            <p:ph type="dt" sz="half" idx="10"/>
          </p:nvPr>
        </p:nvSpPr>
        <p:spPr/>
        <p:txBody>
          <a:bodyPr/>
          <a:lstStyle>
            <a:lvl1pPr>
              <a:defRPr b="0" i="0"/>
            </a:lvl1pPr>
          </a:lstStyle>
          <a:p>
            <a:fld id="{0723600C-591F-E649-B256-AB1243C69204}" type="datetime1">
              <a:rPr lang="en-US" smtClean="0"/>
              <a:t>10/19/2022</a:t>
            </a:fld>
            <a:endParaRPr lang="en-US" dirty="0"/>
          </a:p>
        </p:txBody>
      </p:sp>
      <p:sp>
        <p:nvSpPr>
          <p:cNvPr id="5" name="Footer Placeholder 4">
            <a:extLst>
              <a:ext uri="{FF2B5EF4-FFF2-40B4-BE49-F238E27FC236}">
                <a16:creationId xmlns:a16="http://schemas.microsoft.com/office/drawing/2014/main" id="{EEE960AD-F339-AF31-21D4-8896DD28DA80}"/>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4ADED264-DC16-D742-A0B7-C8E608D9A474}"/>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pic>
        <p:nvPicPr>
          <p:cNvPr id="7" name="Google Shape;13;p2">
            <a:extLst>
              <a:ext uri="{FF2B5EF4-FFF2-40B4-BE49-F238E27FC236}">
                <a16:creationId xmlns:a16="http://schemas.microsoft.com/office/drawing/2014/main" id="{69AE65CC-569E-8760-AD5D-909905ECC6B9}"/>
              </a:ext>
            </a:extLst>
          </p:cNvPr>
          <p:cNvPicPr preferRelativeResize="0"/>
          <p:nvPr userDrawn="1"/>
        </p:nvPicPr>
        <p:blipFill>
          <a:blip r:embed="rId2">
            <a:alphaModFix/>
          </a:blip>
          <a:stretch>
            <a:fillRect/>
          </a:stretch>
        </p:blipFill>
        <p:spPr>
          <a:xfrm>
            <a:off x="4153316" y="5058819"/>
            <a:ext cx="3885371" cy="950467"/>
          </a:xfrm>
          <a:prstGeom prst="rect">
            <a:avLst/>
          </a:prstGeom>
          <a:noFill/>
          <a:ln>
            <a:noFill/>
          </a:ln>
        </p:spPr>
      </p:pic>
    </p:spTree>
    <p:extLst>
      <p:ext uri="{BB962C8B-B14F-4D97-AF65-F5344CB8AC3E}">
        <p14:creationId xmlns:p14="http://schemas.microsoft.com/office/powerpoint/2010/main" val="2910199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4444-7133-D539-9481-B31830ACC15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8D64B82-883B-0146-D24A-ACEC135009C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35FA57-251D-260D-1A0C-D317BEEDB147}"/>
              </a:ext>
            </a:extLst>
          </p:cNvPr>
          <p:cNvSpPr>
            <a:spLocks noGrp="1"/>
          </p:cNvSpPr>
          <p:nvPr>
            <p:ph type="dt" sz="half" idx="10"/>
          </p:nvPr>
        </p:nvSpPr>
        <p:spPr/>
        <p:txBody>
          <a:bodyPr/>
          <a:lstStyle>
            <a:lvl1pPr>
              <a:defRPr b="0" i="0"/>
            </a:lvl1pPr>
          </a:lstStyle>
          <a:p>
            <a:fld id="{8B08015C-387C-E04E-8549-BE7667BA7E8A}" type="datetime1">
              <a:rPr lang="en-US" smtClean="0"/>
              <a:t>10/19/2022</a:t>
            </a:fld>
            <a:endParaRPr lang="en-US" dirty="0"/>
          </a:p>
        </p:txBody>
      </p:sp>
      <p:sp>
        <p:nvSpPr>
          <p:cNvPr id="5" name="Footer Placeholder 4">
            <a:extLst>
              <a:ext uri="{FF2B5EF4-FFF2-40B4-BE49-F238E27FC236}">
                <a16:creationId xmlns:a16="http://schemas.microsoft.com/office/drawing/2014/main" id="{0ACF9F42-7B68-016F-2FC4-8A2052DAF307}"/>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8EF7227B-0932-FFE1-D75F-55B3143AD405}"/>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3981633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CECF-4E12-8F96-5835-21927479F445}"/>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F9B130D-63AF-5749-9069-0811F514A383}"/>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BB1615-364B-1E5F-2A4E-4179242FECBD}"/>
              </a:ext>
            </a:extLst>
          </p:cNvPr>
          <p:cNvSpPr>
            <a:spLocks noGrp="1"/>
          </p:cNvSpPr>
          <p:nvPr>
            <p:ph type="dt" sz="half" idx="10"/>
          </p:nvPr>
        </p:nvSpPr>
        <p:spPr/>
        <p:txBody>
          <a:bodyPr/>
          <a:lstStyle>
            <a:lvl1pPr>
              <a:defRPr b="0" i="0"/>
            </a:lvl1pPr>
          </a:lstStyle>
          <a:p>
            <a:fld id="{DC7759A6-C086-9749-9527-9137A76001BE}" type="datetime1">
              <a:rPr lang="en-US" smtClean="0"/>
              <a:t>10/19/2022</a:t>
            </a:fld>
            <a:endParaRPr lang="en-US" dirty="0"/>
          </a:p>
        </p:txBody>
      </p:sp>
      <p:sp>
        <p:nvSpPr>
          <p:cNvPr id="5" name="Footer Placeholder 4">
            <a:extLst>
              <a:ext uri="{FF2B5EF4-FFF2-40B4-BE49-F238E27FC236}">
                <a16:creationId xmlns:a16="http://schemas.microsoft.com/office/drawing/2014/main" id="{EFEEA778-A517-C80B-13BA-8D3288B36354}"/>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1A9C2196-B01F-AC54-C81C-075ADE8F4E81}"/>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4038823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203B-AAF5-0504-F3A9-042F33F3C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4657C-AA19-8B44-6CCF-154CE2162EBA}"/>
              </a:ext>
            </a:extLst>
          </p:cNvPr>
          <p:cNvSpPr>
            <a:spLocks noGrp="1"/>
          </p:cNvSpPr>
          <p:nvPr>
            <p:ph sz="half" idx="1"/>
          </p:nvPr>
        </p:nvSpPr>
        <p:spPr>
          <a:xfrm>
            <a:off x="8382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42FE1-51AC-1C4E-BF14-863C8C103715}"/>
              </a:ext>
            </a:extLst>
          </p:cNvPr>
          <p:cNvSpPr>
            <a:spLocks noGrp="1"/>
          </p:cNvSpPr>
          <p:nvPr>
            <p:ph sz="half" idx="2"/>
          </p:nvPr>
        </p:nvSpPr>
        <p:spPr>
          <a:xfrm>
            <a:off x="61976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52665-A668-3186-75A3-3627013B25DD}"/>
              </a:ext>
            </a:extLst>
          </p:cNvPr>
          <p:cNvSpPr>
            <a:spLocks noGrp="1"/>
          </p:cNvSpPr>
          <p:nvPr>
            <p:ph type="dt" sz="half" idx="10"/>
          </p:nvPr>
        </p:nvSpPr>
        <p:spPr/>
        <p:txBody>
          <a:bodyPr/>
          <a:lstStyle>
            <a:lvl1pPr>
              <a:defRPr b="0" i="0"/>
            </a:lvl1pPr>
          </a:lstStyle>
          <a:p>
            <a:fld id="{8FBEEDE6-FD0E-794E-9EF3-E312DC2FE94E}" type="datetime1">
              <a:rPr lang="en-US" smtClean="0"/>
              <a:t>10/19/2022</a:t>
            </a:fld>
            <a:endParaRPr lang="en-US" dirty="0"/>
          </a:p>
        </p:txBody>
      </p:sp>
      <p:sp>
        <p:nvSpPr>
          <p:cNvPr id="6" name="Footer Placeholder 5">
            <a:extLst>
              <a:ext uri="{FF2B5EF4-FFF2-40B4-BE49-F238E27FC236}">
                <a16:creationId xmlns:a16="http://schemas.microsoft.com/office/drawing/2014/main" id="{62C27574-BE50-17C6-AD05-6C2BA06E2EEE}"/>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0EAC1588-2E9B-B018-69B7-FA73E510F474}"/>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33260387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1F8C-3BFD-B3C1-742A-BA2B342496C3}"/>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6A4E61-6019-3594-624C-15A8C82FE819}"/>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EC46F58A-26BF-177E-C960-26EFDF19F2E5}"/>
              </a:ext>
            </a:extLst>
          </p:cNvPr>
          <p:cNvSpPr>
            <a:spLocks noGrp="1"/>
          </p:cNvSpPr>
          <p:nvPr>
            <p:ph sz="half" idx="2"/>
          </p:nvPr>
        </p:nvSpPr>
        <p:spPr>
          <a:xfrm>
            <a:off x="840318" y="2506133"/>
            <a:ext cx="5158316"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5E3564-D18E-94D8-66B9-B76E1FBAE2CE}"/>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95E1CB1E-6C12-A976-396F-211F2A3D4020}"/>
              </a:ext>
            </a:extLst>
          </p:cNvPr>
          <p:cNvSpPr>
            <a:spLocks noGrp="1"/>
          </p:cNvSpPr>
          <p:nvPr>
            <p:ph sz="quarter" idx="4"/>
          </p:nvPr>
        </p:nvSpPr>
        <p:spPr>
          <a:xfrm>
            <a:off x="6172200" y="2506133"/>
            <a:ext cx="5183717"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66D648-85A6-8F65-52E0-F2B267F89284}"/>
              </a:ext>
            </a:extLst>
          </p:cNvPr>
          <p:cNvSpPr>
            <a:spLocks noGrp="1"/>
          </p:cNvSpPr>
          <p:nvPr>
            <p:ph type="dt" sz="half" idx="10"/>
          </p:nvPr>
        </p:nvSpPr>
        <p:spPr/>
        <p:txBody>
          <a:bodyPr/>
          <a:lstStyle>
            <a:lvl1pPr>
              <a:defRPr b="0" i="0"/>
            </a:lvl1pPr>
          </a:lstStyle>
          <a:p>
            <a:fld id="{F965DF63-658A-A946-A41B-CEF8E317A710}" type="datetime1">
              <a:rPr lang="en-US" smtClean="0"/>
              <a:t>10/19/2022</a:t>
            </a:fld>
            <a:endParaRPr lang="en-US" dirty="0"/>
          </a:p>
        </p:txBody>
      </p:sp>
      <p:sp>
        <p:nvSpPr>
          <p:cNvPr id="8" name="Footer Placeholder 7">
            <a:extLst>
              <a:ext uri="{FF2B5EF4-FFF2-40B4-BE49-F238E27FC236}">
                <a16:creationId xmlns:a16="http://schemas.microsoft.com/office/drawing/2014/main" id="{32259392-74EF-B9D8-AF82-F86E3D9BC8E8}"/>
              </a:ext>
            </a:extLst>
          </p:cNvPr>
          <p:cNvSpPr>
            <a:spLocks noGrp="1"/>
          </p:cNvSpPr>
          <p:nvPr>
            <p:ph type="ftr" sz="quarter" idx="11"/>
          </p:nvPr>
        </p:nvSpPr>
        <p:spPr/>
        <p:txBody>
          <a:bodyPr/>
          <a:lstStyle>
            <a:lvl1pPr>
              <a:defRPr b="0" i="0"/>
            </a:lvl1pPr>
          </a:lstStyle>
          <a:p>
            <a:endParaRPr lang="en-US" dirty="0"/>
          </a:p>
        </p:txBody>
      </p:sp>
      <p:sp>
        <p:nvSpPr>
          <p:cNvPr id="9" name="Slide Number Placeholder 8">
            <a:extLst>
              <a:ext uri="{FF2B5EF4-FFF2-40B4-BE49-F238E27FC236}">
                <a16:creationId xmlns:a16="http://schemas.microsoft.com/office/drawing/2014/main" id="{EB098990-F0D5-7AB1-E9E2-491A48F74CC5}"/>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2427199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385093-FE77-C373-05ED-6037A5AF8F9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79B758-7A7B-F38F-E414-2135A8E1F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2AFA62-83E3-3835-9810-56E0ADB8F25B}"/>
              </a:ext>
            </a:extLst>
          </p:cNvPr>
          <p:cNvSpPr>
            <a:spLocks noGrp="1"/>
          </p:cNvSpPr>
          <p:nvPr>
            <p:ph type="dt" sz="half" idx="10"/>
          </p:nvPr>
        </p:nvSpPr>
        <p:spPr/>
        <p:txBody>
          <a:bodyPr/>
          <a:lstStyle/>
          <a:p>
            <a:fld id="{9BD4889A-7716-4C0B-8E06-5BB01FDA2B17}"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223AE92B-192A-ABB7-5CD8-C3366CB57A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3E90B7-284D-4EC9-4112-D74A128CA517}"/>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10845226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64E8-593A-FFA9-A5A2-78578BB5E0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A76F70-128F-B1EE-B62C-3E732E49DCA2}"/>
              </a:ext>
            </a:extLst>
          </p:cNvPr>
          <p:cNvSpPr>
            <a:spLocks noGrp="1"/>
          </p:cNvSpPr>
          <p:nvPr>
            <p:ph type="dt" sz="half" idx="10"/>
          </p:nvPr>
        </p:nvSpPr>
        <p:spPr/>
        <p:txBody>
          <a:bodyPr/>
          <a:lstStyle>
            <a:lvl1pPr>
              <a:defRPr b="0" i="0"/>
            </a:lvl1pPr>
          </a:lstStyle>
          <a:p>
            <a:fld id="{016FEA7C-BBC5-C94B-A471-7BFAD9CE7919}" type="datetime1">
              <a:rPr lang="en-US" smtClean="0"/>
              <a:t>10/19/2022</a:t>
            </a:fld>
            <a:endParaRPr lang="en-US" dirty="0"/>
          </a:p>
        </p:txBody>
      </p:sp>
      <p:sp>
        <p:nvSpPr>
          <p:cNvPr id="4" name="Footer Placeholder 3">
            <a:extLst>
              <a:ext uri="{FF2B5EF4-FFF2-40B4-BE49-F238E27FC236}">
                <a16:creationId xmlns:a16="http://schemas.microsoft.com/office/drawing/2014/main" id="{684B5FA1-5AD8-1DA1-B241-442AB0DAA311}"/>
              </a:ext>
            </a:extLst>
          </p:cNvPr>
          <p:cNvSpPr>
            <a:spLocks noGrp="1"/>
          </p:cNvSpPr>
          <p:nvPr>
            <p:ph type="ftr" sz="quarter" idx="11"/>
          </p:nvPr>
        </p:nvSpPr>
        <p:spPr/>
        <p:txBody>
          <a:bodyPr/>
          <a:lstStyle>
            <a:lvl1pPr>
              <a:defRPr b="0" i="0"/>
            </a:lvl1pPr>
          </a:lstStyle>
          <a:p>
            <a:endParaRPr lang="en-US" dirty="0"/>
          </a:p>
        </p:txBody>
      </p:sp>
      <p:sp>
        <p:nvSpPr>
          <p:cNvPr id="5" name="Slide Number Placeholder 4">
            <a:extLst>
              <a:ext uri="{FF2B5EF4-FFF2-40B4-BE49-F238E27FC236}">
                <a16:creationId xmlns:a16="http://schemas.microsoft.com/office/drawing/2014/main" id="{B48FAA10-1975-D12A-1029-5EA05FD967BB}"/>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468375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D1FD2-1D69-9AF8-CC8C-6392A3C04372}"/>
              </a:ext>
            </a:extLst>
          </p:cNvPr>
          <p:cNvSpPr>
            <a:spLocks noGrp="1"/>
          </p:cNvSpPr>
          <p:nvPr>
            <p:ph type="dt" sz="half" idx="10"/>
          </p:nvPr>
        </p:nvSpPr>
        <p:spPr/>
        <p:txBody>
          <a:bodyPr/>
          <a:lstStyle>
            <a:lvl1pPr>
              <a:defRPr b="0" i="0"/>
            </a:lvl1pPr>
          </a:lstStyle>
          <a:p>
            <a:fld id="{34FC71BF-1B66-0D4B-9C9F-6530F42E7086}" type="datetime1">
              <a:rPr lang="en-US" smtClean="0"/>
              <a:t>10/19/2022</a:t>
            </a:fld>
            <a:endParaRPr lang="en-US" dirty="0"/>
          </a:p>
        </p:txBody>
      </p:sp>
      <p:sp>
        <p:nvSpPr>
          <p:cNvPr id="3" name="Footer Placeholder 2">
            <a:extLst>
              <a:ext uri="{FF2B5EF4-FFF2-40B4-BE49-F238E27FC236}">
                <a16:creationId xmlns:a16="http://schemas.microsoft.com/office/drawing/2014/main" id="{7CF8111A-6824-042E-9A4B-C8795222B4CA}"/>
              </a:ext>
            </a:extLst>
          </p:cNvPr>
          <p:cNvSpPr>
            <a:spLocks noGrp="1"/>
          </p:cNvSpPr>
          <p:nvPr>
            <p:ph type="ftr" sz="quarter" idx="11"/>
          </p:nvPr>
        </p:nvSpPr>
        <p:spPr/>
        <p:txBody>
          <a:bodyPr/>
          <a:lstStyle>
            <a:lvl1pPr>
              <a:defRPr b="0" i="0"/>
            </a:lvl1pPr>
          </a:lstStyle>
          <a:p>
            <a:endParaRPr lang="en-US" dirty="0"/>
          </a:p>
        </p:txBody>
      </p:sp>
      <p:sp>
        <p:nvSpPr>
          <p:cNvPr id="4" name="Slide Number Placeholder 3">
            <a:extLst>
              <a:ext uri="{FF2B5EF4-FFF2-40B4-BE49-F238E27FC236}">
                <a16:creationId xmlns:a16="http://schemas.microsoft.com/office/drawing/2014/main" id="{11F1CA38-A9B4-498C-449E-16313CD0963E}"/>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4285193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B1D3-1065-2FD2-3741-0AFE4F7FC73E}"/>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Content Placeholder 2">
            <a:extLst>
              <a:ext uri="{FF2B5EF4-FFF2-40B4-BE49-F238E27FC236}">
                <a16:creationId xmlns:a16="http://schemas.microsoft.com/office/drawing/2014/main" id="{6DAD0010-60E5-461D-4F82-13518C4BB4E9}"/>
              </a:ext>
            </a:extLst>
          </p:cNvPr>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841BF6-158D-B695-3A46-34A9510623E8}"/>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132D884F-E899-9674-BB5A-94B72A04E998}"/>
              </a:ext>
            </a:extLst>
          </p:cNvPr>
          <p:cNvSpPr>
            <a:spLocks noGrp="1"/>
          </p:cNvSpPr>
          <p:nvPr>
            <p:ph type="dt" sz="half" idx="10"/>
          </p:nvPr>
        </p:nvSpPr>
        <p:spPr/>
        <p:txBody>
          <a:bodyPr/>
          <a:lstStyle>
            <a:lvl1pPr>
              <a:defRPr b="0" i="0"/>
            </a:lvl1pPr>
          </a:lstStyle>
          <a:p>
            <a:fld id="{DCF787B1-1D30-5D41-A074-26B5F2074808}" type="datetime1">
              <a:rPr lang="en-US" smtClean="0"/>
              <a:t>10/19/2022</a:t>
            </a:fld>
            <a:endParaRPr lang="en-US" dirty="0"/>
          </a:p>
        </p:txBody>
      </p:sp>
      <p:sp>
        <p:nvSpPr>
          <p:cNvPr id="6" name="Footer Placeholder 5">
            <a:extLst>
              <a:ext uri="{FF2B5EF4-FFF2-40B4-BE49-F238E27FC236}">
                <a16:creationId xmlns:a16="http://schemas.microsoft.com/office/drawing/2014/main" id="{BEAB422E-9546-87AF-BACF-D7C645CE8A82}"/>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23F98731-259D-01F7-FB11-0A077C22B4BF}"/>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31712663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7E66-0ED7-1E60-F71A-CFD4D3060E99}"/>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Picture Placeholder 2">
            <a:extLst>
              <a:ext uri="{FF2B5EF4-FFF2-40B4-BE49-F238E27FC236}">
                <a16:creationId xmlns:a16="http://schemas.microsoft.com/office/drawing/2014/main" id="{9746FFDE-ED0E-D887-D143-A72AB799B353}"/>
              </a:ext>
            </a:extLst>
          </p:cNvPr>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a:extLst>
              <a:ext uri="{FF2B5EF4-FFF2-40B4-BE49-F238E27FC236}">
                <a16:creationId xmlns:a16="http://schemas.microsoft.com/office/drawing/2014/main" id="{9FEDD3E6-00F7-7702-BE3F-C542A2150C6B}"/>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2F24A936-9D1A-E484-A471-8432EA1DA6A8}"/>
              </a:ext>
            </a:extLst>
          </p:cNvPr>
          <p:cNvSpPr>
            <a:spLocks noGrp="1"/>
          </p:cNvSpPr>
          <p:nvPr>
            <p:ph type="dt" sz="half" idx="10"/>
          </p:nvPr>
        </p:nvSpPr>
        <p:spPr/>
        <p:txBody>
          <a:bodyPr/>
          <a:lstStyle>
            <a:lvl1pPr>
              <a:defRPr b="0" i="0"/>
            </a:lvl1pPr>
          </a:lstStyle>
          <a:p>
            <a:fld id="{1A6B4C16-F0C7-2D4F-9391-193C1772208C}" type="datetime1">
              <a:rPr lang="en-US" smtClean="0"/>
              <a:t>10/19/2022</a:t>
            </a:fld>
            <a:endParaRPr lang="en-US" dirty="0"/>
          </a:p>
        </p:txBody>
      </p:sp>
      <p:sp>
        <p:nvSpPr>
          <p:cNvPr id="6" name="Footer Placeholder 5">
            <a:extLst>
              <a:ext uri="{FF2B5EF4-FFF2-40B4-BE49-F238E27FC236}">
                <a16:creationId xmlns:a16="http://schemas.microsoft.com/office/drawing/2014/main" id="{785414D7-6C4A-C827-96B0-1091484C1E82}"/>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B3341C1F-78D1-77C1-D0F3-DB56275F5DE4}"/>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37095616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58E8-2F56-B1DE-44EB-C50758791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E000DF-2575-1F2E-2628-DAA1ECB5FF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AA503-AC3A-A586-A388-92E3A876AD2A}"/>
              </a:ext>
            </a:extLst>
          </p:cNvPr>
          <p:cNvSpPr>
            <a:spLocks noGrp="1"/>
          </p:cNvSpPr>
          <p:nvPr>
            <p:ph type="dt" sz="half" idx="10"/>
          </p:nvPr>
        </p:nvSpPr>
        <p:spPr/>
        <p:txBody>
          <a:bodyPr/>
          <a:lstStyle>
            <a:lvl1pPr>
              <a:defRPr b="0" i="0"/>
            </a:lvl1pPr>
          </a:lstStyle>
          <a:p>
            <a:fld id="{322E4512-E57D-354C-8A1C-AE200C5BC6F5}" type="datetime1">
              <a:rPr lang="en-US" smtClean="0"/>
              <a:t>10/19/2022</a:t>
            </a:fld>
            <a:endParaRPr lang="en-US" dirty="0"/>
          </a:p>
        </p:txBody>
      </p:sp>
      <p:sp>
        <p:nvSpPr>
          <p:cNvPr id="5" name="Footer Placeholder 4">
            <a:extLst>
              <a:ext uri="{FF2B5EF4-FFF2-40B4-BE49-F238E27FC236}">
                <a16:creationId xmlns:a16="http://schemas.microsoft.com/office/drawing/2014/main" id="{F82495EA-4AA3-EDA3-687B-B669A0C42207}"/>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6B1E6635-2B34-FE66-B8E8-6301937585A2}"/>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1673375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365A2-D1CA-3D04-666A-65BC31861132}"/>
              </a:ext>
            </a:extLst>
          </p:cNvPr>
          <p:cNvSpPr>
            <a:spLocks noGrp="1"/>
          </p:cNvSpPr>
          <p:nvPr>
            <p:ph type="title" orient="vert"/>
          </p:nvPr>
        </p:nvSpPr>
        <p:spPr>
          <a:xfrm>
            <a:off x="8724901" y="366185"/>
            <a:ext cx="2628900" cy="581024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76808-C43F-176B-6267-A2BB40A9A0FD}"/>
              </a:ext>
            </a:extLst>
          </p:cNvPr>
          <p:cNvSpPr>
            <a:spLocks noGrp="1"/>
          </p:cNvSpPr>
          <p:nvPr>
            <p:ph type="body" orient="vert" idx="1"/>
          </p:nvPr>
        </p:nvSpPr>
        <p:spPr>
          <a:xfrm>
            <a:off x="838201" y="366185"/>
            <a:ext cx="7683500" cy="58102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D595F-BAE9-DF65-A3B4-BF02ED1AE81A}"/>
              </a:ext>
            </a:extLst>
          </p:cNvPr>
          <p:cNvSpPr>
            <a:spLocks noGrp="1"/>
          </p:cNvSpPr>
          <p:nvPr>
            <p:ph type="dt" sz="half" idx="10"/>
          </p:nvPr>
        </p:nvSpPr>
        <p:spPr/>
        <p:txBody>
          <a:bodyPr/>
          <a:lstStyle>
            <a:lvl1pPr>
              <a:defRPr b="0" i="0"/>
            </a:lvl1pPr>
          </a:lstStyle>
          <a:p>
            <a:fld id="{05A7AA0E-54D6-8440-AB55-C9BA7CDC7B73}" type="datetime1">
              <a:rPr lang="en-US" smtClean="0"/>
              <a:t>10/19/2022</a:t>
            </a:fld>
            <a:endParaRPr lang="en-US" dirty="0"/>
          </a:p>
        </p:txBody>
      </p:sp>
      <p:sp>
        <p:nvSpPr>
          <p:cNvPr id="5" name="Footer Placeholder 4">
            <a:extLst>
              <a:ext uri="{FF2B5EF4-FFF2-40B4-BE49-F238E27FC236}">
                <a16:creationId xmlns:a16="http://schemas.microsoft.com/office/drawing/2014/main" id="{D4A48D14-BE1E-EE98-E556-59A63282F8DC}"/>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BECA0B4F-0E52-F0EA-044A-A2C8C1412A8D}"/>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19117960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2958456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533387" lvl="0" indent="-380990">
              <a:spcBef>
                <a:spcPts val="0"/>
              </a:spcBef>
              <a:spcAft>
                <a:spcPts val="0"/>
              </a:spcAft>
              <a:buSzPts val="1800"/>
              <a:buFont typeface="Arial" panose="020B0604020202020204" pitchFamily="34" charset="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7417772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9" name="Google Shape;39;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015862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sp>
        <p:nvSpPr>
          <p:cNvPr id="42" name="Google Shape;42;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3" name="Google Shape;43;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4" name="Google Shape;44;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04220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E5F3A-425C-0A72-6189-56E17AC41D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A4366F-E00B-1DCF-3107-BF14511A8F8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EC54F61-6D54-75D9-FE72-EB8878B53D1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2B78246-018A-48FE-9758-34A050A5E0EF}"/>
              </a:ext>
            </a:extLst>
          </p:cNvPr>
          <p:cNvSpPr>
            <a:spLocks noGrp="1"/>
          </p:cNvSpPr>
          <p:nvPr>
            <p:ph type="dt" sz="half" idx="10"/>
          </p:nvPr>
        </p:nvSpPr>
        <p:spPr/>
        <p:txBody>
          <a:bodyPr/>
          <a:lstStyle/>
          <a:p>
            <a:fld id="{9BD4889A-7716-4C0B-8E06-5BB01FDA2B17}" type="datetimeFigureOut">
              <a:rPr lang="zh-CN" altLang="en-US" smtClean="0"/>
              <a:t>2022/10/19</a:t>
            </a:fld>
            <a:endParaRPr lang="zh-CN" altLang="en-US"/>
          </a:p>
        </p:txBody>
      </p:sp>
      <p:sp>
        <p:nvSpPr>
          <p:cNvPr id="6" name="页脚占位符 5">
            <a:extLst>
              <a:ext uri="{FF2B5EF4-FFF2-40B4-BE49-F238E27FC236}">
                <a16:creationId xmlns:a16="http://schemas.microsoft.com/office/drawing/2014/main" id="{F0DBBA57-AA3B-18B5-7515-97F531A8B3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2D79AB-3423-F667-0B31-66ED313E1E40}"/>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1486466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0" i="0">
                <a:solidFill>
                  <a:srgbClr val="202729"/>
                </a:solidFill>
                <a:latin typeface="Microsoft Sans Serif"/>
                <a:cs typeface="Microsoft Sans Serif"/>
              </a:defRPr>
            </a:lvl1pPr>
          </a:lstStyle>
          <a:p>
            <a:endParaRPr/>
          </a:p>
        </p:txBody>
      </p:sp>
      <p:sp>
        <p:nvSpPr>
          <p:cNvPr id="3" name="Holder 3"/>
          <p:cNvSpPr>
            <a:spLocks noGrp="1"/>
          </p:cNvSpPr>
          <p:nvPr>
            <p:ph sz="half" idx="2"/>
          </p:nvPr>
        </p:nvSpPr>
        <p:spPr>
          <a:xfrm>
            <a:off x="512967" y="1621807"/>
            <a:ext cx="4634653" cy="332399"/>
          </a:xfrm>
          <a:prstGeom prst="rect">
            <a:avLst/>
          </a:prstGeom>
        </p:spPr>
        <p:txBody>
          <a:bodyPr wrap="square" lIns="0" tIns="0" rIns="0" bIns="0">
            <a:spAutoFit/>
          </a:bodyPr>
          <a:lstStyle>
            <a:lvl1pPr>
              <a:defRPr sz="2400" b="0" i="0">
                <a:solidFill>
                  <a:srgbClr val="616161"/>
                </a:solidFill>
                <a:latin typeface="Microsoft Sans Serif"/>
                <a:cs typeface="Microsoft Sans Serif"/>
              </a:defRPr>
            </a:lvl1pPr>
          </a:lstStyle>
          <a:p>
            <a:endParaRPr/>
          </a:p>
        </p:txBody>
      </p:sp>
      <p:sp>
        <p:nvSpPr>
          <p:cNvPr id="4" name="Holder 4"/>
          <p:cNvSpPr>
            <a:spLocks noGrp="1"/>
          </p:cNvSpPr>
          <p:nvPr>
            <p:ph sz="half" idx="3"/>
          </p:nvPr>
        </p:nvSpPr>
        <p:spPr>
          <a:xfrm>
            <a:off x="6278880" y="1577340"/>
            <a:ext cx="5303520" cy="4431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6" name="Holder 6"/>
          <p:cNvSpPr>
            <a:spLocks noGrp="1"/>
          </p:cNvSpPr>
          <p:nvPr>
            <p:ph type="dt" sz="half" idx="6"/>
          </p:nvPr>
        </p:nvSpPr>
        <p:spPr/>
        <p:txBody>
          <a:bodyPr lIns="0" tIns="0" rIns="0" bIns="0"/>
          <a:lstStyle>
            <a:lvl1pPr algn="l">
              <a:defRPr b="0" i="0">
                <a:solidFill>
                  <a:schemeClr val="tx1">
                    <a:tint val="75000"/>
                  </a:schemeClr>
                </a:solidFill>
              </a:defRPr>
            </a:lvl1pPr>
          </a:lstStyle>
          <a:p>
            <a:fld id="{5D1FD1A0-CCA4-504F-B42C-2C6C0262739C}" type="datetime1">
              <a:rPr lang="en-US" smtClean="0"/>
              <a:t>10/19/2022</a:t>
            </a:fld>
            <a:endParaRPr lang="en-US" dirty="0"/>
          </a:p>
        </p:txBody>
      </p:sp>
      <p:sp>
        <p:nvSpPr>
          <p:cNvPr id="7" name="Holder 7"/>
          <p:cNvSpPr>
            <a:spLocks noGrp="1"/>
          </p:cNvSpPr>
          <p:nvPr>
            <p:ph type="sldNum" sz="quarter" idx="7"/>
          </p:nvPr>
        </p:nvSpPr>
        <p:spPr/>
        <p:txBody>
          <a:bodyPr lIns="0" tIns="0" rIns="0" bIns="0"/>
          <a:lstStyle>
            <a:lvl1pPr>
              <a:defRPr sz="1333" b="0" i="0">
                <a:solidFill>
                  <a:srgbClr val="202729"/>
                </a:solidFill>
                <a:latin typeface="Microsoft Sans Serif"/>
                <a:cs typeface="Microsoft Sans Serif"/>
              </a:defRPr>
            </a:lvl1pPr>
          </a:lstStyle>
          <a:p>
            <a:pPr marL="50799">
              <a:spcBef>
                <a:spcPts val="27"/>
              </a:spcBef>
            </a:pPr>
            <a:fld id="{81D60167-4931-47E6-BA6A-407CBD079E47}" type="slidenum">
              <a:rPr lang="en-US" spc="-73" smtClean="0"/>
              <a:pPr marL="50799">
                <a:spcBef>
                  <a:spcPts val="27"/>
                </a:spcBef>
              </a:pPr>
              <a:t>‹#›</a:t>
            </a:fld>
            <a:endParaRPr lang="en-US" spc="-73" dirty="0"/>
          </a:p>
        </p:txBody>
      </p:sp>
    </p:spTree>
    <p:extLst>
      <p:ext uri="{BB962C8B-B14F-4D97-AF65-F5344CB8AC3E}">
        <p14:creationId xmlns:p14="http://schemas.microsoft.com/office/powerpoint/2010/main" val="14223134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0" i="0">
                <a:solidFill>
                  <a:srgbClr val="202729"/>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4" name="Holder 4"/>
          <p:cNvSpPr>
            <a:spLocks noGrp="1"/>
          </p:cNvSpPr>
          <p:nvPr>
            <p:ph type="dt" sz="half" idx="6"/>
          </p:nvPr>
        </p:nvSpPr>
        <p:spPr/>
        <p:txBody>
          <a:bodyPr lIns="0" tIns="0" rIns="0" bIns="0"/>
          <a:lstStyle>
            <a:lvl1pPr algn="l">
              <a:defRPr b="0" i="0">
                <a:solidFill>
                  <a:schemeClr val="tx1">
                    <a:tint val="75000"/>
                  </a:schemeClr>
                </a:solidFill>
              </a:defRPr>
            </a:lvl1pPr>
          </a:lstStyle>
          <a:p>
            <a:fld id="{6737F516-4C25-BE4E-9D58-906C8F8D3B88}" type="datetime1">
              <a:rPr lang="en-US" smtClean="0"/>
              <a:t>10/19/2022</a:t>
            </a:fld>
            <a:endParaRPr lang="en-US" dirty="0"/>
          </a:p>
        </p:txBody>
      </p:sp>
      <p:sp>
        <p:nvSpPr>
          <p:cNvPr id="5" name="Holder 5"/>
          <p:cNvSpPr>
            <a:spLocks noGrp="1"/>
          </p:cNvSpPr>
          <p:nvPr>
            <p:ph type="sldNum" sz="quarter" idx="7"/>
          </p:nvPr>
        </p:nvSpPr>
        <p:spPr/>
        <p:txBody>
          <a:bodyPr lIns="0" tIns="0" rIns="0" bIns="0"/>
          <a:lstStyle>
            <a:lvl1pPr>
              <a:defRPr sz="1333" b="0" i="0">
                <a:solidFill>
                  <a:srgbClr val="202729"/>
                </a:solidFill>
                <a:latin typeface="Microsoft Sans Serif"/>
                <a:cs typeface="Microsoft Sans Serif"/>
              </a:defRPr>
            </a:lvl1pPr>
          </a:lstStyle>
          <a:p>
            <a:pPr marL="50799">
              <a:spcBef>
                <a:spcPts val="27"/>
              </a:spcBef>
            </a:pPr>
            <a:fld id="{81D60167-4931-47E6-BA6A-407CBD079E47}" type="slidenum">
              <a:rPr lang="en-US" spc="-73" smtClean="0"/>
              <a:pPr marL="50799">
                <a:spcBef>
                  <a:spcPts val="27"/>
                </a:spcBef>
              </a:pPr>
              <a:t>‹#›</a:t>
            </a:fld>
            <a:endParaRPr lang="en-US" spc="-73" dirty="0"/>
          </a:p>
        </p:txBody>
      </p:sp>
    </p:spTree>
    <p:extLst>
      <p:ext uri="{BB962C8B-B14F-4D97-AF65-F5344CB8AC3E}">
        <p14:creationId xmlns:p14="http://schemas.microsoft.com/office/powerpoint/2010/main" val="14396158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77965" y="2229030"/>
            <a:ext cx="10636067" cy="886397"/>
          </a:xfrm>
          <a:prstGeom prst="rect">
            <a:avLst/>
          </a:prstGeom>
        </p:spPr>
        <p:txBody>
          <a:bodyPr wrap="square" lIns="0" tIns="0" rIns="0" bIns="0">
            <a:spAutoFit/>
          </a:bodyPr>
          <a:lstStyle>
            <a:lvl1pPr>
              <a:defRPr sz="6400" b="0" i="0">
                <a:solidFill>
                  <a:schemeClr val="bg1"/>
                </a:solidFill>
                <a:latin typeface="Microsoft Sans Serif"/>
                <a:cs typeface="Microsoft Sans Serif"/>
              </a:defRPr>
            </a:lvl1pPr>
          </a:lstStyle>
          <a:p>
            <a:endParaRPr/>
          </a:p>
        </p:txBody>
      </p:sp>
      <p:sp>
        <p:nvSpPr>
          <p:cNvPr id="3" name="Holder 3"/>
          <p:cNvSpPr>
            <a:spLocks noGrp="1"/>
          </p:cNvSpPr>
          <p:nvPr>
            <p:ph type="subTitle" idx="4"/>
          </p:nvPr>
        </p:nvSpPr>
        <p:spPr>
          <a:xfrm>
            <a:off x="1828800" y="3840481"/>
            <a:ext cx="8534400" cy="4431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5" name="Holder 5"/>
          <p:cNvSpPr>
            <a:spLocks noGrp="1"/>
          </p:cNvSpPr>
          <p:nvPr>
            <p:ph type="dt" sz="half" idx="6"/>
          </p:nvPr>
        </p:nvSpPr>
        <p:spPr/>
        <p:txBody>
          <a:bodyPr lIns="0" tIns="0" rIns="0" bIns="0"/>
          <a:lstStyle>
            <a:lvl1pPr algn="l">
              <a:defRPr b="0" i="0">
                <a:solidFill>
                  <a:schemeClr val="tx1">
                    <a:tint val="75000"/>
                  </a:schemeClr>
                </a:solidFill>
              </a:defRPr>
            </a:lvl1pPr>
          </a:lstStyle>
          <a:p>
            <a:fld id="{2FDF5679-A2FC-1A44-B147-013D815F92D4}" type="datetime1">
              <a:rPr lang="en-US" smtClean="0"/>
              <a:t>10/19/2022</a:t>
            </a:fld>
            <a:endParaRPr lang="en-US" dirty="0"/>
          </a:p>
        </p:txBody>
      </p:sp>
      <p:sp>
        <p:nvSpPr>
          <p:cNvPr id="6" name="Holder 6"/>
          <p:cNvSpPr>
            <a:spLocks noGrp="1"/>
          </p:cNvSpPr>
          <p:nvPr>
            <p:ph type="sldNum" sz="quarter" idx="7"/>
          </p:nvPr>
        </p:nvSpPr>
        <p:spPr/>
        <p:txBody>
          <a:bodyPr lIns="0" tIns="0" rIns="0" bIns="0"/>
          <a:lstStyle>
            <a:lvl1pPr>
              <a:defRPr sz="1333" b="0" i="0">
                <a:solidFill>
                  <a:srgbClr val="202729"/>
                </a:solidFill>
                <a:latin typeface="Microsoft Sans Serif"/>
                <a:cs typeface="Microsoft Sans Serif"/>
              </a:defRPr>
            </a:lvl1pPr>
          </a:lstStyle>
          <a:p>
            <a:pPr marL="50799">
              <a:spcBef>
                <a:spcPts val="27"/>
              </a:spcBef>
            </a:pPr>
            <a:fld id="{81D60167-4931-47E6-BA6A-407CBD079E47}" type="slidenum">
              <a:rPr lang="en-US" spc="-73" smtClean="0"/>
              <a:pPr marL="50799">
                <a:spcBef>
                  <a:spcPts val="27"/>
                </a:spcBef>
              </a:pPr>
              <a:t>‹#›</a:t>
            </a:fld>
            <a:endParaRPr lang="en-US" spc="-73" dirty="0"/>
          </a:p>
        </p:txBody>
      </p:sp>
    </p:spTree>
    <p:extLst>
      <p:ext uri="{BB962C8B-B14F-4D97-AF65-F5344CB8AC3E}">
        <p14:creationId xmlns:p14="http://schemas.microsoft.com/office/powerpoint/2010/main" val="17600733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3" name="Holder 3"/>
          <p:cNvSpPr>
            <a:spLocks noGrp="1"/>
          </p:cNvSpPr>
          <p:nvPr>
            <p:ph type="dt" sz="half" idx="6"/>
          </p:nvPr>
        </p:nvSpPr>
        <p:spPr/>
        <p:txBody>
          <a:bodyPr lIns="0" tIns="0" rIns="0" bIns="0"/>
          <a:lstStyle>
            <a:lvl1pPr algn="l">
              <a:defRPr b="0" i="0">
                <a:solidFill>
                  <a:schemeClr val="tx1">
                    <a:tint val="75000"/>
                  </a:schemeClr>
                </a:solidFill>
              </a:defRPr>
            </a:lvl1pPr>
          </a:lstStyle>
          <a:p>
            <a:fld id="{D7228DF2-CB6C-EE40-A393-9943CF405118}" type="datetime1">
              <a:rPr lang="en-US" smtClean="0"/>
              <a:t>10/19/2022</a:t>
            </a:fld>
            <a:endParaRPr lang="en-US" dirty="0"/>
          </a:p>
        </p:txBody>
      </p:sp>
      <p:sp>
        <p:nvSpPr>
          <p:cNvPr id="4" name="Holder 4"/>
          <p:cNvSpPr>
            <a:spLocks noGrp="1"/>
          </p:cNvSpPr>
          <p:nvPr>
            <p:ph type="sldNum" sz="quarter" idx="7"/>
          </p:nvPr>
        </p:nvSpPr>
        <p:spPr/>
        <p:txBody>
          <a:bodyPr lIns="0" tIns="0" rIns="0" bIns="0"/>
          <a:lstStyle>
            <a:lvl1pPr>
              <a:defRPr sz="1333" b="0" i="0">
                <a:solidFill>
                  <a:srgbClr val="202729"/>
                </a:solidFill>
                <a:latin typeface="Microsoft Sans Serif"/>
                <a:cs typeface="Microsoft Sans Serif"/>
              </a:defRPr>
            </a:lvl1pPr>
          </a:lstStyle>
          <a:p>
            <a:pPr marL="50799">
              <a:spcBef>
                <a:spcPts val="27"/>
              </a:spcBef>
            </a:pPr>
            <a:fld id="{81D60167-4931-47E6-BA6A-407CBD079E47}" type="slidenum">
              <a:rPr lang="en-US" spc="-73" smtClean="0"/>
              <a:pPr marL="50799">
                <a:spcBef>
                  <a:spcPts val="27"/>
                </a:spcBef>
              </a:pPr>
              <a:t>‹#›</a:t>
            </a:fld>
            <a:endParaRPr lang="en-US" spc="-73" dirty="0"/>
          </a:p>
        </p:txBody>
      </p:sp>
    </p:spTree>
    <p:extLst>
      <p:ext uri="{BB962C8B-B14F-4D97-AF65-F5344CB8AC3E}">
        <p14:creationId xmlns:p14="http://schemas.microsoft.com/office/powerpoint/2010/main" val="27797390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1" name="Google Shape;21;p4"/>
          <p:cNvSpPr txBox="1">
            <a:spLocks noGrp="1"/>
          </p:cNvSpPr>
          <p:nvPr>
            <p:ph type="body" idx="2"/>
          </p:nvPr>
        </p:nvSpPr>
        <p:spPr>
          <a:xfrm>
            <a:off x="124207" y="6261289"/>
            <a:ext cx="4206800" cy="60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389457" rtl="0">
              <a:spcBef>
                <a:spcPts val="0"/>
              </a:spcBef>
              <a:spcAft>
                <a:spcPts val="0"/>
              </a:spcAft>
              <a:buSzPts val="1000"/>
              <a:buChar char="○"/>
              <a:defRPr sz="1333"/>
            </a:lvl2pPr>
            <a:lvl3pPr marL="1828754" lvl="2" indent="-389457" rtl="0">
              <a:spcBef>
                <a:spcPts val="0"/>
              </a:spcBef>
              <a:spcAft>
                <a:spcPts val="0"/>
              </a:spcAft>
              <a:buSzPts val="1000"/>
              <a:buChar char="■"/>
              <a:defRPr sz="1333"/>
            </a:lvl3pPr>
            <a:lvl4pPr marL="2438339" lvl="3" indent="-389457" rtl="0">
              <a:spcBef>
                <a:spcPts val="0"/>
              </a:spcBef>
              <a:spcAft>
                <a:spcPts val="0"/>
              </a:spcAft>
              <a:buSzPts val="1000"/>
              <a:buChar char="●"/>
              <a:defRPr sz="1333"/>
            </a:lvl4pPr>
            <a:lvl5pPr marL="3047924" lvl="4" indent="-389457" rtl="0">
              <a:spcBef>
                <a:spcPts val="0"/>
              </a:spcBef>
              <a:spcAft>
                <a:spcPts val="0"/>
              </a:spcAft>
              <a:buSzPts val="1000"/>
              <a:buChar char="○"/>
              <a:defRPr sz="1333"/>
            </a:lvl5pPr>
            <a:lvl6pPr marL="3657509" lvl="5" indent="-389457" rtl="0">
              <a:spcBef>
                <a:spcPts val="0"/>
              </a:spcBef>
              <a:spcAft>
                <a:spcPts val="0"/>
              </a:spcAft>
              <a:buSzPts val="1000"/>
              <a:buChar char="■"/>
              <a:defRPr sz="1333"/>
            </a:lvl6pPr>
            <a:lvl7pPr marL="4267093" lvl="6" indent="-389457" rtl="0">
              <a:spcBef>
                <a:spcPts val="0"/>
              </a:spcBef>
              <a:spcAft>
                <a:spcPts val="0"/>
              </a:spcAft>
              <a:buSzPts val="1000"/>
              <a:buChar char="●"/>
              <a:defRPr sz="1333"/>
            </a:lvl7pPr>
            <a:lvl8pPr marL="4876678" lvl="7" indent="-389457" rtl="0">
              <a:spcBef>
                <a:spcPts val="0"/>
              </a:spcBef>
              <a:spcAft>
                <a:spcPts val="0"/>
              </a:spcAft>
              <a:buSzPts val="1000"/>
              <a:buChar char="○"/>
              <a:defRPr sz="1333"/>
            </a:lvl8pPr>
            <a:lvl9pPr marL="5486263" lvl="8" indent="-389457" rtl="0">
              <a:spcBef>
                <a:spcPts val="0"/>
              </a:spcBef>
              <a:spcAft>
                <a:spcPts val="0"/>
              </a:spcAft>
              <a:buSzPts val="1000"/>
              <a:buChar char="■"/>
              <a:defRPr sz="1333"/>
            </a:lvl9pPr>
          </a:lstStyle>
          <a:p>
            <a:endParaRPr/>
          </a:p>
        </p:txBody>
      </p:sp>
    </p:spTree>
    <p:extLst>
      <p:ext uri="{BB962C8B-B14F-4D97-AF65-F5344CB8AC3E}">
        <p14:creationId xmlns:p14="http://schemas.microsoft.com/office/powerpoint/2010/main" val="3439327025"/>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3" name="Google Shape;13;p2"/>
          <p:cNvPicPr preferRelativeResize="0"/>
          <p:nvPr/>
        </p:nvPicPr>
        <p:blipFill>
          <a:blip r:embed="rId2">
            <a:alphaModFix/>
          </a:blip>
          <a:stretch>
            <a:fillRect/>
          </a:stretch>
        </p:blipFill>
        <p:spPr>
          <a:xfrm>
            <a:off x="4153316" y="5568667"/>
            <a:ext cx="3885371" cy="950467"/>
          </a:xfrm>
          <a:prstGeom prst="rect">
            <a:avLst/>
          </a:prstGeom>
          <a:noFill/>
          <a:ln>
            <a:noFill/>
          </a:ln>
        </p:spPr>
      </p:pic>
    </p:spTree>
    <p:extLst>
      <p:ext uri="{BB962C8B-B14F-4D97-AF65-F5344CB8AC3E}">
        <p14:creationId xmlns:p14="http://schemas.microsoft.com/office/powerpoint/2010/main" val="3346305947"/>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46744928"/>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1" name="Google Shape;21;p4"/>
          <p:cNvSpPr txBox="1">
            <a:spLocks noGrp="1"/>
          </p:cNvSpPr>
          <p:nvPr>
            <p:ph type="body" idx="2"/>
          </p:nvPr>
        </p:nvSpPr>
        <p:spPr>
          <a:xfrm>
            <a:off x="124207" y="6261289"/>
            <a:ext cx="4206800" cy="60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389457" rtl="0">
              <a:spcBef>
                <a:spcPts val="0"/>
              </a:spcBef>
              <a:spcAft>
                <a:spcPts val="0"/>
              </a:spcAft>
              <a:buSzPts val="1000"/>
              <a:buChar char="○"/>
              <a:defRPr sz="1333"/>
            </a:lvl2pPr>
            <a:lvl3pPr marL="1828754" lvl="2" indent="-389457" rtl="0">
              <a:spcBef>
                <a:spcPts val="0"/>
              </a:spcBef>
              <a:spcAft>
                <a:spcPts val="0"/>
              </a:spcAft>
              <a:buSzPts val="1000"/>
              <a:buChar char="■"/>
              <a:defRPr sz="1333"/>
            </a:lvl3pPr>
            <a:lvl4pPr marL="2438339" lvl="3" indent="-389457" rtl="0">
              <a:spcBef>
                <a:spcPts val="0"/>
              </a:spcBef>
              <a:spcAft>
                <a:spcPts val="0"/>
              </a:spcAft>
              <a:buSzPts val="1000"/>
              <a:buChar char="●"/>
              <a:defRPr sz="1333"/>
            </a:lvl4pPr>
            <a:lvl5pPr marL="3047924" lvl="4" indent="-389457" rtl="0">
              <a:spcBef>
                <a:spcPts val="0"/>
              </a:spcBef>
              <a:spcAft>
                <a:spcPts val="0"/>
              </a:spcAft>
              <a:buSzPts val="1000"/>
              <a:buChar char="○"/>
              <a:defRPr sz="1333"/>
            </a:lvl5pPr>
            <a:lvl6pPr marL="3657509" lvl="5" indent="-389457" rtl="0">
              <a:spcBef>
                <a:spcPts val="0"/>
              </a:spcBef>
              <a:spcAft>
                <a:spcPts val="0"/>
              </a:spcAft>
              <a:buSzPts val="1000"/>
              <a:buChar char="■"/>
              <a:defRPr sz="1333"/>
            </a:lvl6pPr>
            <a:lvl7pPr marL="4267093" lvl="6" indent="-389457" rtl="0">
              <a:spcBef>
                <a:spcPts val="0"/>
              </a:spcBef>
              <a:spcAft>
                <a:spcPts val="0"/>
              </a:spcAft>
              <a:buSzPts val="1000"/>
              <a:buChar char="●"/>
              <a:defRPr sz="1333"/>
            </a:lvl7pPr>
            <a:lvl8pPr marL="4876678" lvl="7" indent="-389457" rtl="0">
              <a:spcBef>
                <a:spcPts val="0"/>
              </a:spcBef>
              <a:spcAft>
                <a:spcPts val="0"/>
              </a:spcAft>
              <a:buSzPts val="1000"/>
              <a:buChar char="○"/>
              <a:defRPr sz="1333"/>
            </a:lvl8pPr>
            <a:lvl9pPr marL="5486263" lvl="8" indent="-389457" rtl="0">
              <a:spcBef>
                <a:spcPts val="0"/>
              </a:spcBef>
              <a:spcAft>
                <a:spcPts val="0"/>
              </a:spcAft>
              <a:buSzPts val="1000"/>
              <a:buChar char="■"/>
              <a:defRPr sz="1333"/>
            </a:lvl9pPr>
          </a:lstStyle>
          <a:p>
            <a:endParaRPr/>
          </a:p>
        </p:txBody>
      </p:sp>
    </p:spTree>
    <p:extLst>
      <p:ext uri="{BB962C8B-B14F-4D97-AF65-F5344CB8AC3E}">
        <p14:creationId xmlns:p14="http://schemas.microsoft.com/office/powerpoint/2010/main" val="3756842577"/>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6" name="Google Shape;26;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7" name="Google Shape;27;p5"/>
          <p:cNvSpPr txBox="1">
            <a:spLocks noGrp="1"/>
          </p:cNvSpPr>
          <p:nvPr>
            <p:ph type="body" idx="3"/>
          </p:nvPr>
        </p:nvSpPr>
        <p:spPr>
          <a:xfrm>
            <a:off x="22607" y="6261289"/>
            <a:ext cx="4206800" cy="60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389457" rtl="0">
              <a:spcBef>
                <a:spcPts val="0"/>
              </a:spcBef>
              <a:spcAft>
                <a:spcPts val="0"/>
              </a:spcAft>
              <a:buSzPts val="1000"/>
              <a:buChar char="○"/>
              <a:defRPr sz="1333"/>
            </a:lvl2pPr>
            <a:lvl3pPr marL="1828754" lvl="2" indent="-389457" rtl="0">
              <a:spcBef>
                <a:spcPts val="0"/>
              </a:spcBef>
              <a:spcAft>
                <a:spcPts val="0"/>
              </a:spcAft>
              <a:buSzPts val="1000"/>
              <a:buChar char="■"/>
              <a:defRPr sz="1333"/>
            </a:lvl3pPr>
            <a:lvl4pPr marL="2438339" lvl="3" indent="-389457" rtl="0">
              <a:spcBef>
                <a:spcPts val="0"/>
              </a:spcBef>
              <a:spcAft>
                <a:spcPts val="0"/>
              </a:spcAft>
              <a:buSzPts val="1000"/>
              <a:buChar char="●"/>
              <a:defRPr sz="1333"/>
            </a:lvl4pPr>
            <a:lvl5pPr marL="3047924" lvl="4" indent="-389457" rtl="0">
              <a:spcBef>
                <a:spcPts val="0"/>
              </a:spcBef>
              <a:spcAft>
                <a:spcPts val="0"/>
              </a:spcAft>
              <a:buSzPts val="1000"/>
              <a:buChar char="○"/>
              <a:defRPr sz="1333"/>
            </a:lvl5pPr>
            <a:lvl6pPr marL="3657509" lvl="5" indent="-389457" rtl="0">
              <a:spcBef>
                <a:spcPts val="0"/>
              </a:spcBef>
              <a:spcAft>
                <a:spcPts val="0"/>
              </a:spcAft>
              <a:buSzPts val="1000"/>
              <a:buChar char="■"/>
              <a:defRPr sz="1333"/>
            </a:lvl6pPr>
            <a:lvl7pPr marL="4267093" lvl="6" indent="-389457" rtl="0">
              <a:spcBef>
                <a:spcPts val="0"/>
              </a:spcBef>
              <a:spcAft>
                <a:spcPts val="0"/>
              </a:spcAft>
              <a:buSzPts val="1000"/>
              <a:buChar char="●"/>
              <a:defRPr sz="1333"/>
            </a:lvl7pPr>
            <a:lvl8pPr marL="4876678" lvl="7" indent="-389457" rtl="0">
              <a:spcBef>
                <a:spcPts val="0"/>
              </a:spcBef>
              <a:spcAft>
                <a:spcPts val="0"/>
              </a:spcAft>
              <a:buSzPts val="1000"/>
              <a:buChar char="○"/>
              <a:defRPr sz="1333"/>
            </a:lvl8pPr>
            <a:lvl9pPr marL="5486263" lvl="8" indent="-389457" rtl="0">
              <a:spcBef>
                <a:spcPts val="0"/>
              </a:spcBef>
              <a:spcAft>
                <a:spcPts val="0"/>
              </a:spcAft>
              <a:buSzPts val="1000"/>
              <a:buChar char="■"/>
              <a:defRPr sz="1333"/>
            </a:lvl9pPr>
          </a:lstStyle>
          <a:p>
            <a:endParaRPr/>
          </a:p>
        </p:txBody>
      </p:sp>
    </p:spTree>
    <p:extLst>
      <p:ext uri="{BB962C8B-B14F-4D97-AF65-F5344CB8AC3E}">
        <p14:creationId xmlns:p14="http://schemas.microsoft.com/office/powerpoint/2010/main" val="1674965227"/>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 name="Google Shape;31;p6"/>
          <p:cNvSpPr txBox="1">
            <a:spLocks noGrp="1"/>
          </p:cNvSpPr>
          <p:nvPr>
            <p:ph type="body" idx="1"/>
          </p:nvPr>
        </p:nvSpPr>
        <p:spPr>
          <a:xfrm>
            <a:off x="22607" y="6261289"/>
            <a:ext cx="4206800" cy="60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389457" rtl="0">
              <a:spcBef>
                <a:spcPts val="0"/>
              </a:spcBef>
              <a:spcAft>
                <a:spcPts val="0"/>
              </a:spcAft>
              <a:buSzPts val="1000"/>
              <a:buChar char="○"/>
              <a:defRPr sz="1333"/>
            </a:lvl2pPr>
            <a:lvl3pPr marL="1828754" lvl="2" indent="-389457" rtl="0">
              <a:spcBef>
                <a:spcPts val="0"/>
              </a:spcBef>
              <a:spcAft>
                <a:spcPts val="0"/>
              </a:spcAft>
              <a:buSzPts val="1000"/>
              <a:buChar char="■"/>
              <a:defRPr sz="1333"/>
            </a:lvl3pPr>
            <a:lvl4pPr marL="2438339" lvl="3" indent="-389457" rtl="0">
              <a:spcBef>
                <a:spcPts val="0"/>
              </a:spcBef>
              <a:spcAft>
                <a:spcPts val="0"/>
              </a:spcAft>
              <a:buSzPts val="1000"/>
              <a:buChar char="●"/>
              <a:defRPr sz="1333"/>
            </a:lvl4pPr>
            <a:lvl5pPr marL="3047924" lvl="4" indent="-389457" rtl="0">
              <a:spcBef>
                <a:spcPts val="0"/>
              </a:spcBef>
              <a:spcAft>
                <a:spcPts val="0"/>
              </a:spcAft>
              <a:buSzPts val="1000"/>
              <a:buChar char="○"/>
              <a:defRPr sz="1333"/>
            </a:lvl5pPr>
            <a:lvl6pPr marL="3657509" lvl="5" indent="-389457" rtl="0">
              <a:spcBef>
                <a:spcPts val="0"/>
              </a:spcBef>
              <a:spcAft>
                <a:spcPts val="0"/>
              </a:spcAft>
              <a:buSzPts val="1000"/>
              <a:buChar char="■"/>
              <a:defRPr sz="1333"/>
            </a:lvl6pPr>
            <a:lvl7pPr marL="4267093" lvl="6" indent="-389457" rtl="0">
              <a:spcBef>
                <a:spcPts val="0"/>
              </a:spcBef>
              <a:spcAft>
                <a:spcPts val="0"/>
              </a:spcAft>
              <a:buSzPts val="1000"/>
              <a:buChar char="●"/>
              <a:defRPr sz="1333"/>
            </a:lvl7pPr>
            <a:lvl8pPr marL="4876678" lvl="7" indent="-389457" rtl="0">
              <a:spcBef>
                <a:spcPts val="0"/>
              </a:spcBef>
              <a:spcAft>
                <a:spcPts val="0"/>
              </a:spcAft>
              <a:buSzPts val="1000"/>
              <a:buChar char="○"/>
              <a:defRPr sz="1333"/>
            </a:lvl8pPr>
            <a:lvl9pPr marL="5486263" lvl="8" indent="-389457" rtl="0">
              <a:spcBef>
                <a:spcPts val="0"/>
              </a:spcBef>
              <a:spcAft>
                <a:spcPts val="0"/>
              </a:spcAft>
              <a:buSzPts val="1000"/>
              <a:buChar char="■"/>
              <a:defRPr sz="1333"/>
            </a:lvl9pPr>
          </a:lstStyle>
          <a:p>
            <a:endParaRPr/>
          </a:p>
        </p:txBody>
      </p:sp>
    </p:spTree>
    <p:extLst>
      <p:ext uri="{BB962C8B-B14F-4D97-AF65-F5344CB8AC3E}">
        <p14:creationId xmlns:p14="http://schemas.microsoft.com/office/powerpoint/2010/main" val="181235015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813B7-6EFD-5D86-017C-BDAED0CCA23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B9A61-2125-4F49-7CE2-B61E251B82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067875-BD6D-BC45-20BB-837DA0DC222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26292D8-4610-7B32-2381-950D802E14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D1FCB4-D46D-4148-677C-AEA78485E7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140C093-14C8-8616-5681-3A3EB3939216}"/>
              </a:ext>
            </a:extLst>
          </p:cNvPr>
          <p:cNvSpPr>
            <a:spLocks noGrp="1"/>
          </p:cNvSpPr>
          <p:nvPr>
            <p:ph type="dt" sz="half" idx="10"/>
          </p:nvPr>
        </p:nvSpPr>
        <p:spPr/>
        <p:txBody>
          <a:bodyPr/>
          <a:lstStyle/>
          <a:p>
            <a:fld id="{9BD4889A-7716-4C0B-8E06-5BB01FDA2B17}" type="datetimeFigureOut">
              <a:rPr lang="zh-CN" altLang="en-US" smtClean="0"/>
              <a:t>2022/10/19</a:t>
            </a:fld>
            <a:endParaRPr lang="zh-CN" altLang="en-US"/>
          </a:p>
        </p:txBody>
      </p:sp>
      <p:sp>
        <p:nvSpPr>
          <p:cNvPr id="8" name="页脚占位符 7">
            <a:extLst>
              <a:ext uri="{FF2B5EF4-FFF2-40B4-BE49-F238E27FC236}">
                <a16:creationId xmlns:a16="http://schemas.microsoft.com/office/drawing/2014/main" id="{D32573F8-498B-D34F-0B13-A2F93F2010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0962496-E0FD-A275-E1A4-ECE591DB6BD9}"/>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604956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4" name="Google Shape;34;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5" name="Google Shape;35;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 name="Google Shape;36;p7"/>
          <p:cNvSpPr txBox="1">
            <a:spLocks noGrp="1"/>
          </p:cNvSpPr>
          <p:nvPr>
            <p:ph type="body" idx="2"/>
          </p:nvPr>
        </p:nvSpPr>
        <p:spPr>
          <a:xfrm>
            <a:off x="22607" y="6261289"/>
            <a:ext cx="4206800" cy="60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389457" rtl="0">
              <a:spcBef>
                <a:spcPts val="0"/>
              </a:spcBef>
              <a:spcAft>
                <a:spcPts val="0"/>
              </a:spcAft>
              <a:buSzPts val="1000"/>
              <a:buChar char="○"/>
              <a:defRPr sz="1333"/>
            </a:lvl2pPr>
            <a:lvl3pPr marL="1828754" lvl="2" indent="-389457" rtl="0">
              <a:spcBef>
                <a:spcPts val="0"/>
              </a:spcBef>
              <a:spcAft>
                <a:spcPts val="0"/>
              </a:spcAft>
              <a:buSzPts val="1000"/>
              <a:buChar char="■"/>
              <a:defRPr sz="1333"/>
            </a:lvl3pPr>
            <a:lvl4pPr marL="2438339" lvl="3" indent="-389457" rtl="0">
              <a:spcBef>
                <a:spcPts val="0"/>
              </a:spcBef>
              <a:spcAft>
                <a:spcPts val="0"/>
              </a:spcAft>
              <a:buSzPts val="1000"/>
              <a:buChar char="●"/>
              <a:defRPr sz="1333"/>
            </a:lvl4pPr>
            <a:lvl5pPr marL="3047924" lvl="4" indent="-389457" rtl="0">
              <a:spcBef>
                <a:spcPts val="0"/>
              </a:spcBef>
              <a:spcAft>
                <a:spcPts val="0"/>
              </a:spcAft>
              <a:buSzPts val="1000"/>
              <a:buChar char="○"/>
              <a:defRPr sz="1333"/>
            </a:lvl5pPr>
            <a:lvl6pPr marL="3657509" lvl="5" indent="-389457" rtl="0">
              <a:spcBef>
                <a:spcPts val="0"/>
              </a:spcBef>
              <a:spcAft>
                <a:spcPts val="0"/>
              </a:spcAft>
              <a:buSzPts val="1000"/>
              <a:buChar char="■"/>
              <a:defRPr sz="1333"/>
            </a:lvl6pPr>
            <a:lvl7pPr marL="4267093" lvl="6" indent="-389457" rtl="0">
              <a:spcBef>
                <a:spcPts val="0"/>
              </a:spcBef>
              <a:spcAft>
                <a:spcPts val="0"/>
              </a:spcAft>
              <a:buSzPts val="1000"/>
              <a:buChar char="●"/>
              <a:defRPr sz="1333"/>
            </a:lvl7pPr>
            <a:lvl8pPr marL="4876678" lvl="7" indent="-389457" rtl="0">
              <a:spcBef>
                <a:spcPts val="0"/>
              </a:spcBef>
              <a:spcAft>
                <a:spcPts val="0"/>
              </a:spcAft>
              <a:buSzPts val="1000"/>
              <a:buChar char="○"/>
              <a:defRPr sz="1333"/>
            </a:lvl8pPr>
            <a:lvl9pPr marL="5486263" lvl="8" indent="-389457" rtl="0">
              <a:spcBef>
                <a:spcPts val="0"/>
              </a:spcBef>
              <a:spcAft>
                <a:spcPts val="0"/>
              </a:spcAft>
              <a:buSzPts val="1000"/>
              <a:buChar char="■"/>
              <a:defRPr sz="1333"/>
            </a:lvl9pPr>
          </a:lstStyle>
          <a:p>
            <a:endParaRPr/>
          </a:p>
        </p:txBody>
      </p:sp>
    </p:spTree>
    <p:extLst>
      <p:ext uri="{BB962C8B-B14F-4D97-AF65-F5344CB8AC3E}">
        <p14:creationId xmlns:p14="http://schemas.microsoft.com/office/powerpoint/2010/main" val="2878653492"/>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9" name="Google Shape;39;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637524"/>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sp>
        <p:nvSpPr>
          <p:cNvPr id="41" name="Google Shape;41;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3" name="Google Shape;43;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4" name="Google Shape;44;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9823834"/>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60900640"/>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1" name="Google Shape;51;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74409391"/>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839810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59159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806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27C4D-B696-B91D-F757-1341B38F4D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419832-F8FD-A100-C6C7-1062489BDD29}"/>
              </a:ext>
            </a:extLst>
          </p:cNvPr>
          <p:cNvSpPr>
            <a:spLocks noGrp="1"/>
          </p:cNvSpPr>
          <p:nvPr>
            <p:ph type="dt" sz="half" idx="10"/>
          </p:nvPr>
        </p:nvSpPr>
        <p:spPr/>
        <p:txBody>
          <a:bodyPr/>
          <a:lstStyle/>
          <a:p>
            <a:fld id="{9BD4889A-7716-4C0B-8E06-5BB01FDA2B17}" type="datetimeFigureOut">
              <a:rPr lang="zh-CN" altLang="en-US" smtClean="0"/>
              <a:t>2022/10/19</a:t>
            </a:fld>
            <a:endParaRPr lang="zh-CN" altLang="en-US"/>
          </a:p>
        </p:txBody>
      </p:sp>
      <p:sp>
        <p:nvSpPr>
          <p:cNvPr id="4" name="页脚占位符 3">
            <a:extLst>
              <a:ext uri="{FF2B5EF4-FFF2-40B4-BE49-F238E27FC236}">
                <a16:creationId xmlns:a16="http://schemas.microsoft.com/office/drawing/2014/main" id="{B4348905-6304-785D-F1E8-78645AA0E39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9564F7-CE94-CA80-BAB3-31EBF0AD1459}"/>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76577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CFC78EF-3ED3-EFE9-D16E-4484F83B787A}"/>
              </a:ext>
            </a:extLst>
          </p:cNvPr>
          <p:cNvSpPr>
            <a:spLocks noGrp="1"/>
          </p:cNvSpPr>
          <p:nvPr>
            <p:ph type="dt" sz="half" idx="10"/>
          </p:nvPr>
        </p:nvSpPr>
        <p:spPr/>
        <p:txBody>
          <a:bodyPr/>
          <a:lstStyle/>
          <a:p>
            <a:fld id="{9BD4889A-7716-4C0B-8E06-5BB01FDA2B17}" type="datetimeFigureOut">
              <a:rPr lang="zh-CN" altLang="en-US" smtClean="0"/>
              <a:t>2022/10/19</a:t>
            </a:fld>
            <a:endParaRPr lang="zh-CN" altLang="en-US"/>
          </a:p>
        </p:txBody>
      </p:sp>
      <p:sp>
        <p:nvSpPr>
          <p:cNvPr id="3" name="页脚占位符 2">
            <a:extLst>
              <a:ext uri="{FF2B5EF4-FFF2-40B4-BE49-F238E27FC236}">
                <a16:creationId xmlns:a16="http://schemas.microsoft.com/office/drawing/2014/main" id="{7C6F099D-9543-BA06-8155-8AEAAA80CEF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D2B349B-0C6E-5E18-24BB-78C9C6C1D2A6}"/>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397896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E9CA1-A283-CC4C-9EC2-DB6E55A36D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6C7C3EA-3987-144B-EBF9-BEB9760C50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A6A64E6-A3A6-FC27-3423-6D8CFF21D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27430A-B2AF-F304-BC95-6D8B0BB316E8}"/>
              </a:ext>
            </a:extLst>
          </p:cNvPr>
          <p:cNvSpPr>
            <a:spLocks noGrp="1"/>
          </p:cNvSpPr>
          <p:nvPr>
            <p:ph type="dt" sz="half" idx="10"/>
          </p:nvPr>
        </p:nvSpPr>
        <p:spPr/>
        <p:txBody>
          <a:bodyPr/>
          <a:lstStyle/>
          <a:p>
            <a:fld id="{9BD4889A-7716-4C0B-8E06-5BB01FDA2B17}" type="datetimeFigureOut">
              <a:rPr lang="zh-CN" altLang="en-US" smtClean="0"/>
              <a:t>2022/10/19</a:t>
            </a:fld>
            <a:endParaRPr lang="zh-CN" altLang="en-US"/>
          </a:p>
        </p:txBody>
      </p:sp>
      <p:sp>
        <p:nvSpPr>
          <p:cNvPr id="6" name="页脚占位符 5">
            <a:extLst>
              <a:ext uri="{FF2B5EF4-FFF2-40B4-BE49-F238E27FC236}">
                <a16:creationId xmlns:a16="http://schemas.microsoft.com/office/drawing/2014/main" id="{D889E983-A2EC-83D4-C589-831D22CB84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513FD5-8CF4-378E-F33D-531FF93FE2EB}"/>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201676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6812D-7477-AD63-4354-CD09700C39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1E27D1-3B43-B372-91D0-13EB40744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4036040-F83E-8A55-8B5D-A569197CB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2FC7501-9C8C-834A-A4E7-BA81BC944D39}"/>
              </a:ext>
            </a:extLst>
          </p:cNvPr>
          <p:cNvSpPr>
            <a:spLocks noGrp="1"/>
          </p:cNvSpPr>
          <p:nvPr>
            <p:ph type="dt" sz="half" idx="10"/>
          </p:nvPr>
        </p:nvSpPr>
        <p:spPr/>
        <p:txBody>
          <a:bodyPr/>
          <a:lstStyle/>
          <a:p>
            <a:fld id="{9BD4889A-7716-4C0B-8E06-5BB01FDA2B17}" type="datetimeFigureOut">
              <a:rPr lang="zh-CN" altLang="en-US" smtClean="0"/>
              <a:t>2022/10/19</a:t>
            </a:fld>
            <a:endParaRPr lang="zh-CN" altLang="en-US"/>
          </a:p>
        </p:txBody>
      </p:sp>
      <p:sp>
        <p:nvSpPr>
          <p:cNvPr id="6" name="页脚占位符 5">
            <a:extLst>
              <a:ext uri="{FF2B5EF4-FFF2-40B4-BE49-F238E27FC236}">
                <a16:creationId xmlns:a16="http://schemas.microsoft.com/office/drawing/2014/main" id="{CF6D9F66-E0A3-5D77-C839-C88F954044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C2E550-F696-1579-1483-2052CCEFDB35}"/>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283674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5C91BE5-1FAB-7E35-5924-25508CBADA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D60C9CE-AA04-B7E5-4C32-563382B8CD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025D94-72E8-077B-0339-0CF10AD506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4889A-7716-4C0B-8E06-5BB01FDA2B17}"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2D3E2E96-70E4-15AB-FF3A-107AB1CBC0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406D87-1E93-9FF7-B336-F46F77E6ED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485227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B206E2-5A60-EC5D-B72C-D0EC52ED11D2}"/>
              </a:ext>
            </a:extLst>
          </p:cNvPr>
          <p:cNvSpPr>
            <a:spLocks noGrp="1"/>
          </p:cNvSpPr>
          <p:nvPr>
            <p:ph type="title"/>
          </p:nvPr>
        </p:nvSpPr>
        <p:spPr>
          <a:xfrm>
            <a:off x="376845" y="366185"/>
            <a:ext cx="11438311" cy="99452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0166697-03E1-580F-29FD-12452D59F17A}"/>
              </a:ext>
            </a:extLst>
          </p:cNvPr>
          <p:cNvSpPr>
            <a:spLocks noGrp="1"/>
          </p:cNvSpPr>
          <p:nvPr>
            <p:ph type="body" idx="1"/>
          </p:nvPr>
        </p:nvSpPr>
        <p:spPr>
          <a:xfrm>
            <a:off x="376845" y="1540625"/>
            <a:ext cx="11438311" cy="46358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F9E5D4E-A313-FE25-3B10-91109ECEBE22}"/>
              </a:ext>
            </a:extLst>
          </p:cNvPr>
          <p:cNvSpPr>
            <a:spLocks noGrp="1"/>
          </p:cNvSpPr>
          <p:nvPr>
            <p:ph type="dt" sz="half" idx="2"/>
          </p:nvPr>
        </p:nvSpPr>
        <p:spPr>
          <a:xfrm>
            <a:off x="328352"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B88C33D0-5D5A-2540-86CF-C83EEEB57166}" type="datetime1">
              <a:rPr lang="en-US" smtClean="0"/>
              <a:t>10/19/2022</a:t>
            </a:fld>
            <a:endParaRPr lang="en-US"/>
          </a:p>
        </p:txBody>
      </p:sp>
      <p:sp>
        <p:nvSpPr>
          <p:cNvPr id="5" name="Footer Placeholder 4">
            <a:extLst>
              <a:ext uri="{FF2B5EF4-FFF2-40B4-BE49-F238E27FC236}">
                <a16:creationId xmlns:a16="http://schemas.microsoft.com/office/drawing/2014/main" id="{F91890C0-FDE1-3451-8037-9531FC8124B0}"/>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910436-D8A7-29F0-39D7-2D1A4B979F4B}"/>
              </a:ext>
            </a:extLst>
          </p:cNvPr>
          <p:cNvSpPr>
            <a:spLocks noGrp="1"/>
          </p:cNvSpPr>
          <p:nvPr>
            <p:ph type="sldNum" sz="quarter" idx="4"/>
          </p:nvPr>
        </p:nvSpPr>
        <p:spPr>
          <a:xfrm>
            <a:off x="9087197"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94B4E53-BCCB-BE4E-A28A-722B6992CCD5}" type="slidenum">
              <a:rPr lang="en-US" smtClean="0"/>
              <a:t>‹#›</a:t>
            </a:fld>
            <a:endParaRPr lang="en-US"/>
          </a:p>
        </p:txBody>
      </p:sp>
    </p:spTree>
    <p:extLst>
      <p:ext uri="{BB962C8B-B14F-4D97-AF65-F5344CB8AC3E}">
        <p14:creationId xmlns:p14="http://schemas.microsoft.com/office/powerpoint/2010/main" val="1567463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21917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200"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B206E2-5A60-EC5D-B72C-D0EC52ED11D2}"/>
              </a:ext>
            </a:extLst>
          </p:cNvPr>
          <p:cNvSpPr>
            <a:spLocks noGrp="1"/>
          </p:cNvSpPr>
          <p:nvPr>
            <p:ph type="title"/>
          </p:nvPr>
        </p:nvSpPr>
        <p:spPr>
          <a:xfrm>
            <a:off x="376845" y="366185"/>
            <a:ext cx="11438311" cy="99452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0166697-03E1-580F-29FD-12452D59F17A}"/>
              </a:ext>
            </a:extLst>
          </p:cNvPr>
          <p:cNvSpPr>
            <a:spLocks noGrp="1"/>
          </p:cNvSpPr>
          <p:nvPr>
            <p:ph type="body" idx="1"/>
          </p:nvPr>
        </p:nvSpPr>
        <p:spPr>
          <a:xfrm>
            <a:off x="376845" y="1540625"/>
            <a:ext cx="11438311" cy="46358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F9E5D4E-A313-FE25-3B10-91109ECEBE22}"/>
              </a:ext>
            </a:extLst>
          </p:cNvPr>
          <p:cNvSpPr>
            <a:spLocks noGrp="1"/>
          </p:cNvSpPr>
          <p:nvPr>
            <p:ph type="dt" sz="half" idx="2"/>
          </p:nvPr>
        </p:nvSpPr>
        <p:spPr>
          <a:xfrm>
            <a:off x="328352" y="6356351"/>
            <a:ext cx="2743200" cy="366183"/>
          </a:xfrm>
          <a:prstGeom prst="rect">
            <a:avLst/>
          </a:prstGeom>
        </p:spPr>
        <p:txBody>
          <a:bodyPr vert="horz" lIns="91440" tIns="45720" rIns="91440" bIns="45720" rtlCol="0" anchor="ctr"/>
          <a:lstStyle>
            <a:lvl1pPr algn="l">
              <a:defRPr sz="1600" b="0" i="0">
                <a:solidFill>
                  <a:schemeClr val="tx1">
                    <a:tint val="75000"/>
                  </a:schemeClr>
                </a:solidFill>
                <a:latin typeface="Corbel" panose="020B0503020204020204" pitchFamily="34" charset="0"/>
              </a:defRPr>
            </a:lvl1pPr>
          </a:lstStyle>
          <a:p>
            <a:fld id="{548C9D66-A2F0-574D-8F24-F83AF988297D}" type="datetime1">
              <a:rPr lang="en-US" smtClean="0"/>
              <a:t>10/19/2022</a:t>
            </a:fld>
            <a:endParaRPr lang="en-US" dirty="0"/>
          </a:p>
        </p:txBody>
      </p:sp>
      <p:sp>
        <p:nvSpPr>
          <p:cNvPr id="5" name="Footer Placeholder 4">
            <a:extLst>
              <a:ext uri="{FF2B5EF4-FFF2-40B4-BE49-F238E27FC236}">
                <a16:creationId xmlns:a16="http://schemas.microsoft.com/office/drawing/2014/main" id="{F91890C0-FDE1-3451-8037-9531FC8124B0}"/>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b="0" i="0">
                <a:solidFill>
                  <a:schemeClr val="tx1">
                    <a:tint val="75000"/>
                  </a:schemeClr>
                </a:solidFill>
                <a:latin typeface="Corbel" panose="020B05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DF910436-D8A7-29F0-39D7-2D1A4B979F4B}"/>
              </a:ext>
            </a:extLst>
          </p:cNvPr>
          <p:cNvSpPr>
            <a:spLocks noGrp="1"/>
          </p:cNvSpPr>
          <p:nvPr>
            <p:ph type="sldNum" sz="quarter" idx="4"/>
          </p:nvPr>
        </p:nvSpPr>
        <p:spPr>
          <a:xfrm>
            <a:off x="9087197" y="6356351"/>
            <a:ext cx="2743200" cy="366183"/>
          </a:xfrm>
          <a:prstGeom prst="rect">
            <a:avLst/>
          </a:prstGeom>
        </p:spPr>
        <p:txBody>
          <a:bodyPr vert="horz" lIns="91440" tIns="45720" rIns="91440" bIns="45720" rtlCol="0" anchor="ctr"/>
          <a:lstStyle>
            <a:lvl1pPr algn="r">
              <a:defRPr sz="1600" b="0" i="0">
                <a:solidFill>
                  <a:schemeClr val="tx1">
                    <a:tint val="75000"/>
                  </a:schemeClr>
                </a:solidFill>
                <a:latin typeface="Corbel" panose="020B0503020204020204" pitchFamily="34" charset="0"/>
              </a:defRPr>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83435784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708" r:id="rId20"/>
  </p:sldLayoutIdLst>
  <p:hf hdr="0" ftr="0" dt="0"/>
  <p:txStyles>
    <p:titleStyle>
      <a:lvl1pPr algn="l" defTabSz="121917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200"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6062706"/>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6.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1.png"/><Relationship Id="rId21"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0.png"/><Relationship Id="rId16" Type="http://schemas.openxmlformats.org/officeDocument/2006/relationships/image" Target="../media/image60.png"/><Relationship Id="rId20" Type="http://schemas.openxmlformats.org/officeDocument/2006/relationships/image" Target="../media/image46.png"/><Relationship Id="rId1" Type="http://schemas.openxmlformats.org/officeDocument/2006/relationships/slideLayout" Target="../slideLayouts/slideLayout2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3.png"/><Relationship Id="rId15" Type="http://schemas.openxmlformats.org/officeDocument/2006/relationships/image" Target="../media/image59.png"/><Relationship Id="rId23" Type="http://schemas.openxmlformats.org/officeDocument/2006/relationships/image" Target="../media/image49.png"/><Relationship Id="rId10" Type="http://schemas.openxmlformats.org/officeDocument/2006/relationships/image" Target="../media/image54.png"/><Relationship Id="rId19"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1.pn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image" Target="../media/image40.png"/><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26.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5" Type="http://schemas.openxmlformats.org/officeDocument/2006/relationships/image" Target="../media/image43.png"/><Relationship Id="rId15" Type="http://schemas.openxmlformats.org/officeDocument/2006/relationships/image" Target="../media/image59.png"/><Relationship Id="rId23" Type="http://schemas.openxmlformats.org/officeDocument/2006/relationships/image" Target="../media/image67.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2.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6.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9.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8.png"/><Relationship Id="rId2" Type="http://schemas.openxmlformats.org/officeDocument/2006/relationships/image" Target="../media/image95.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6.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117.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2" Type="http://schemas.openxmlformats.org/officeDocument/2006/relationships/notesSlide" Target="../notesSlides/notesSlide9.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6.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10" Type="http://schemas.openxmlformats.org/officeDocument/2006/relationships/image" Target="../media/image102.png"/><Relationship Id="rId19" Type="http://schemas.openxmlformats.org/officeDocument/2006/relationships/image" Target="../media/image111.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s>
</file>

<file path=ppt/slides/_rels/slide3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23.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5.png"/><Relationship Id="rId1" Type="http://schemas.openxmlformats.org/officeDocument/2006/relationships/slideLayout" Target="../slideLayouts/slideLayout26.xml"/><Relationship Id="rId6" Type="http://schemas.openxmlformats.org/officeDocument/2006/relationships/image" Target="../media/image120.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8.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4.png"/><Relationship Id="rId10" Type="http://schemas.openxmlformats.org/officeDocument/2006/relationships/image" Target="../media/image121.png"/><Relationship Id="rId19" Type="http://schemas.openxmlformats.org/officeDocument/2006/relationships/image" Target="../media/image111.png"/><Relationship Id="rId31" Type="http://schemas.openxmlformats.org/officeDocument/2006/relationships/image" Target="../media/image127.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22.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6.png"/></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7.png"/><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9.png"/><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image" Target="../media/image138.png"/><Relationship Id="rId11" Type="http://schemas.openxmlformats.org/officeDocument/2006/relationships/image" Target="../media/image31.jpe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3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32.png"/><Relationship Id="rId7" Type="http://schemas.openxmlformats.org/officeDocument/2006/relationships/image" Target="../media/image147.png"/><Relationship Id="rId2" Type="http://schemas.openxmlformats.org/officeDocument/2006/relationships/image" Target="../media/image31.jpeg"/><Relationship Id="rId1" Type="http://schemas.openxmlformats.org/officeDocument/2006/relationships/slideLayout" Target="../slideLayouts/slideLayout26.xml"/><Relationship Id="rId6" Type="http://schemas.openxmlformats.org/officeDocument/2006/relationships/image" Target="../media/image146.png"/><Relationship Id="rId5" Type="http://schemas.openxmlformats.org/officeDocument/2006/relationships/image" Target="../media/image145.png"/><Relationship Id="rId4" Type="http://schemas.microsoft.com/office/2007/relationships/hdphoto" Target="../media/hdphoto2.wdp"/><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4.png"/><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6.xml"/><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1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4.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标题 3">
            <a:extLst>
              <a:ext uri="{FF2B5EF4-FFF2-40B4-BE49-F238E27FC236}">
                <a16:creationId xmlns:a16="http://schemas.microsoft.com/office/drawing/2014/main" id="{194B7A82-B2A7-BFEA-5292-65F5DC6E270E}"/>
              </a:ext>
            </a:extLst>
          </p:cNvPr>
          <p:cNvSpPr>
            <a:spLocks noGrp="1"/>
          </p:cNvSpPr>
          <p:nvPr>
            <p:ph type="ctrTitle"/>
          </p:nvPr>
        </p:nvSpPr>
        <p:spPr>
          <a:solidFill>
            <a:srgbClr val="D4D4FF"/>
          </a:solidFill>
        </p:spPr>
        <p:txBody>
          <a:bodyPr>
            <a:normAutofit fontScale="90000"/>
          </a:bodyPr>
          <a:lstStyle/>
          <a:p>
            <a:r>
              <a:rPr lang="en-US" altLang="zh-CN" b="1" dirty="0"/>
              <a:t>Preliminaries: Past, Architectures, Pre-training, Capabilities</a:t>
            </a:r>
            <a:endParaRPr lang="zh-CN" altLang="en-US" b="1" dirty="0"/>
          </a:p>
        </p:txBody>
      </p:sp>
      <p:sp>
        <p:nvSpPr>
          <p:cNvPr id="6" name="副标题 5">
            <a:extLst>
              <a:ext uri="{FF2B5EF4-FFF2-40B4-BE49-F238E27FC236}">
                <a16:creationId xmlns:a16="http://schemas.microsoft.com/office/drawing/2014/main" id="{ECA95355-EAFF-3571-5F20-BD52D5261946}"/>
              </a:ext>
            </a:extLst>
          </p:cNvPr>
          <p:cNvSpPr>
            <a:spLocks noGrp="1"/>
          </p:cNvSpPr>
          <p:nvPr>
            <p:ph type="subTitle" idx="1"/>
          </p:nvPr>
        </p:nvSpPr>
        <p:spPr>
          <a:xfrm>
            <a:off x="1524000" y="4143576"/>
            <a:ext cx="9144000" cy="1655762"/>
          </a:xfrm>
        </p:spPr>
        <p:txBody>
          <a:bodyPr/>
          <a:lstStyle/>
          <a:p>
            <a:r>
              <a:rPr lang="en-US" altLang="zh-CN" b="1" dirty="0" err="1"/>
              <a:t>AntNLP</a:t>
            </a:r>
            <a:r>
              <a:rPr lang="en-US" altLang="zh-CN" b="1" dirty="0"/>
              <a:t> 2022 Fall Seminar</a:t>
            </a:r>
          </a:p>
          <a:p>
            <a:r>
              <a:rPr lang="en-US" altLang="zh-CN" b="1" dirty="0"/>
              <a:t>Li </a:t>
            </a:r>
            <a:r>
              <a:rPr lang="en-US" altLang="zh-CN" b="1" dirty="0" err="1"/>
              <a:t>Yuqian</a:t>
            </a:r>
            <a:endParaRPr lang="en-US" altLang="zh-CN" b="1" dirty="0"/>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5063CA7-32DD-FA99-8EEE-0BF48A3B1E0D}"/>
              </a:ext>
            </a:extLst>
          </p:cNvPr>
          <p:cNvPicPr>
            <a:picLocks noChangeAspect="1"/>
          </p:cNvPicPr>
          <p:nvPr/>
        </p:nvPicPr>
        <p:blipFill>
          <a:blip r:embed="rId3"/>
          <a:stretch>
            <a:fillRect/>
          </a:stretch>
        </p:blipFill>
        <p:spPr>
          <a:xfrm>
            <a:off x="1057061" y="899759"/>
            <a:ext cx="10077878" cy="5394509"/>
          </a:xfrm>
          <a:prstGeom prst="rect">
            <a:avLst/>
          </a:prstGeom>
        </p:spPr>
      </p:pic>
      <p:sp>
        <p:nvSpPr>
          <p:cNvPr id="2" name="矩形: 圆角 1">
            <a:extLst>
              <a:ext uri="{FF2B5EF4-FFF2-40B4-BE49-F238E27FC236}">
                <a16:creationId xmlns:a16="http://schemas.microsoft.com/office/drawing/2014/main" id="{BAF06323-14C1-CFF5-6717-EFF277BB776D}"/>
              </a:ext>
            </a:extLst>
          </p:cNvPr>
          <p:cNvSpPr/>
          <p:nvPr/>
        </p:nvSpPr>
        <p:spPr>
          <a:xfrm>
            <a:off x="1178351" y="2083324"/>
            <a:ext cx="4326903" cy="119720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5497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09B43-68D8-D3E7-937D-B8D18F4BA286}"/>
              </a:ext>
            </a:extLst>
          </p:cNvPr>
          <p:cNvSpPr>
            <a:spLocks noGrp="1"/>
          </p:cNvSpPr>
          <p:nvPr>
            <p:ph type="title"/>
          </p:nvPr>
        </p:nvSpPr>
        <p:spPr/>
        <p:txBody>
          <a:bodyPr>
            <a:normAutofit fontScale="90000"/>
          </a:bodyPr>
          <a:lstStyle/>
          <a:p>
            <a:r>
              <a:rPr lang="en-US" altLang="zh-CN" dirty="0"/>
              <a:t>Supervision vs Self-supervision vs Un-supervision</a:t>
            </a:r>
            <a:endParaRPr lang="zh-CN" altLang="en-US" dirty="0"/>
          </a:p>
        </p:txBody>
      </p:sp>
      <p:sp>
        <p:nvSpPr>
          <p:cNvPr id="3" name="文本占位符 2">
            <a:extLst>
              <a:ext uri="{FF2B5EF4-FFF2-40B4-BE49-F238E27FC236}">
                <a16:creationId xmlns:a16="http://schemas.microsoft.com/office/drawing/2014/main" id="{912318C3-23A4-E173-688C-D7D0815F3E06}"/>
              </a:ext>
            </a:extLst>
          </p:cNvPr>
          <p:cNvSpPr>
            <a:spLocks noGrp="1"/>
          </p:cNvSpPr>
          <p:nvPr>
            <p:ph type="body" idx="1"/>
          </p:nvPr>
        </p:nvSpPr>
        <p:spPr/>
        <p:txBody>
          <a:bodyPr/>
          <a:lstStyle/>
          <a:p>
            <a:r>
              <a:rPr lang="en-US" altLang="zh-CN" dirty="0"/>
              <a:t>Supervision</a:t>
            </a:r>
            <a:r>
              <a:rPr lang="zh-CN" altLang="en-US" dirty="0"/>
              <a:t>有标注数据，例如文本情感分类任务中，给一段文本打上</a:t>
            </a:r>
            <a:r>
              <a:rPr lang="en-US" altLang="zh-CN" dirty="0"/>
              <a:t>positive</a:t>
            </a:r>
            <a:r>
              <a:rPr lang="zh-CN" altLang="en-US" dirty="0"/>
              <a:t>或</a:t>
            </a:r>
            <a:r>
              <a:rPr lang="en-US" altLang="zh-CN" dirty="0"/>
              <a:t>negative</a:t>
            </a:r>
            <a:r>
              <a:rPr lang="zh-CN" altLang="en-US" dirty="0"/>
              <a:t>的标签。</a:t>
            </a:r>
            <a:endParaRPr lang="en-US" altLang="zh-CN" dirty="0"/>
          </a:p>
          <a:p>
            <a:r>
              <a:rPr lang="en-US" altLang="zh-CN" dirty="0"/>
              <a:t>Self-supervision</a:t>
            </a:r>
            <a:r>
              <a:rPr lang="zh-CN" altLang="en-US" dirty="0"/>
              <a:t>的数据不是人工标注的，而是通过辅助任务在大规模无标注数据中自动构造监督信息，通过得到的标签就可以类似</a:t>
            </a:r>
            <a:r>
              <a:rPr lang="en-US" altLang="zh-CN" dirty="0"/>
              <a:t>supervision</a:t>
            </a:r>
            <a:r>
              <a:rPr lang="zh-CN" altLang="en-US" dirty="0"/>
              <a:t>进行学习，典型的就是</a:t>
            </a:r>
            <a:r>
              <a:rPr lang="en-US" altLang="zh-CN" dirty="0"/>
              <a:t>language model</a:t>
            </a:r>
            <a:r>
              <a:rPr lang="zh-CN" altLang="en-US" dirty="0"/>
              <a:t>。</a:t>
            </a:r>
            <a:endParaRPr lang="en-US" altLang="zh-CN" dirty="0"/>
          </a:p>
          <a:p>
            <a:r>
              <a:rPr lang="en-US" altLang="zh-CN" dirty="0"/>
              <a:t>Un-supervision</a:t>
            </a:r>
            <a:r>
              <a:rPr lang="zh-CN" altLang="en-US" dirty="0"/>
              <a:t>无标注数据，通常利用聚类找到样本间的关系。</a:t>
            </a:r>
            <a:endParaRPr lang="en-US" altLang="zh-CN" dirty="0"/>
          </a:p>
        </p:txBody>
      </p:sp>
      <p:sp>
        <p:nvSpPr>
          <p:cNvPr id="4" name="灯片编号占位符 3">
            <a:extLst>
              <a:ext uri="{FF2B5EF4-FFF2-40B4-BE49-F238E27FC236}">
                <a16:creationId xmlns:a16="http://schemas.microsoft.com/office/drawing/2014/main" id="{111D5CCA-4000-051E-11E3-7C73DA0EC465}"/>
              </a:ext>
            </a:extLst>
          </p:cNvPr>
          <p:cNvSpPr>
            <a:spLocks noGrp="1"/>
          </p:cNvSpPr>
          <p:nvPr>
            <p:ph type="sldNum"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3054978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altLang="zh-CN" dirty="0"/>
              <a:t>P</a:t>
            </a:r>
            <a:r>
              <a:rPr lang="en-US" altLang="zh-CN" dirty="0"/>
              <a:t>re-training: </a:t>
            </a:r>
            <a:r>
              <a:rPr lang="en" altLang="zh-C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415600" y="1536633"/>
            <a:ext cx="11360800" cy="45552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4" y="6264634"/>
            <a:ext cx="2031325" cy="318100"/>
          </a:xfrm>
          <a:prstGeom prst="rect">
            <a:avLst/>
          </a:prstGeom>
          <a:noFill/>
        </p:spPr>
        <p:txBody>
          <a:bodyPr wrap="none" rtlCol="0">
            <a:spAutoFit/>
          </a:bodyPr>
          <a:lstStyle/>
          <a:p>
            <a:pPr defTabSz="1219170">
              <a:buClr>
                <a:srgbClr val="000000"/>
              </a:buClr>
            </a:pPr>
            <a:r>
              <a:rPr lang="en-US" sz="1467" kern="0" dirty="0">
                <a:solidFill>
                  <a:prstClr val="white">
                    <a:lumMod val="50000"/>
                  </a:prstClr>
                </a:solidFill>
                <a:latin typeface="Corbel" panose="020B0503020204020204"/>
                <a:cs typeface="Arial"/>
                <a:sym typeface="Arial"/>
              </a:rPr>
              <a:t>[Slide from Colin </a:t>
            </a:r>
            <a:r>
              <a:rPr lang="en-US" sz="1467" kern="0" dirty="0" err="1">
                <a:solidFill>
                  <a:prstClr val="white">
                    <a:lumMod val="50000"/>
                  </a:prstClr>
                </a:solidFill>
                <a:latin typeface="Corbel" panose="020B0503020204020204"/>
                <a:cs typeface="Arial"/>
                <a:sym typeface="Arial"/>
              </a:rPr>
              <a:t>Raffel</a:t>
            </a:r>
            <a:r>
              <a:rPr lang="en-US" sz="1467" kern="0" dirty="0">
                <a:solidFill>
                  <a:prstClr val="white">
                    <a:lumMod val="50000"/>
                  </a:prstClr>
                </a:solidFill>
                <a:latin typeface="Corbel" panose="020B0503020204020204"/>
                <a:cs typeface="Arial"/>
                <a:sym typeface="Arial"/>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buClr>
                <a:srgbClr val="000000"/>
              </a:buClr>
            </a:pPr>
            <a:r>
              <a:rPr lang="en-US" sz="1867" kern="0" dirty="0">
                <a:solidFill>
                  <a:prstClr val="black"/>
                </a:solidFill>
                <a:latin typeface="Corbel" panose="020B0503020204020204"/>
                <a:sym typeface="Arial"/>
              </a:rPr>
              <a:t>== treaty of </a:t>
            </a:r>
            <a:r>
              <a:rPr lang="en-US" sz="1867" kern="0" dirty="0" err="1">
                <a:solidFill>
                  <a:prstClr val="black"/>
                </a:solidFill>
                <a:latin typeface="Corbel" panose="020B0503020204020204"/>
                <a:sym typeface="Arial"/>
              </a:rPr>
              <a:t>paris</a:t>
            </a:r>
            <a:r>
              <a:rPr lang="en-US" sz="1867" kern="0" dirty="0">
                <a:solidFill>
                  <a:prstClr val="black"/>
                </a:solidFill>
                <a:latin typeface="Corbel" panose="020B0503020204020204"/>
                <a:sym typeface="Arial"/>
              </a:rPr>
              <a:t> (1763) </a:t>
            </a:r>
            <a:br>
              <a:rPr lang="en-US" sz="1867" kern="0" dirty="0">
                <a:solidFill>
                  <a:prstClr val="black"/>
                </a:solidFill>
                <a:latin typeface="Corbel" panose="020B0503020204020204"/>
                <a:sym typeface="Arial"/>
              </a:rPr>
            </a:br>
            <a:br>
              <a:rPr lang="en-US" sz="1867" kern="0" dirty="0">
                <a:solidFill>
                  <a:prstClr val="black"/>
                </a:solidFill>
                <a:latin typeface="Corbel" panose="020B0503020204020204"/>
                <a:sym typeface="Arial"/>
              </a:rPr>
            </a:br>
            <a:r>
              <a:rPr lang="en-US" sz="1867" kern="0" dirty="0">
                <a:solidFill>
                  <a:prstClr val="black"/>
                </a:solidFill>
                <a:latin typeface="Corbel" panose="020B0503020204020204"/>
                <a:sym typeface="Arial"/>
              </a:rPr>
              <a:t>the treaty of </a:t>
            </a:r>
            <a:r>
              <a:rPr lang="en-US" sz="1867" kern="0" dirty="0" err="1">
                <a:solidFill>
                  <a:prstClr val="black"/>
                </a:solidFill>
                <a:latin typeface="Corbel" panose="020B0503020204020204"/>
                <a:sym typeface="Arial"/>
              </a:rPr>
              <a:t>paris</a:t>
            </a:r>
            <a:r>
              <a:rPr lang="en-US" sz="1867" kern="0" dirty="0">
                <a:solidFill>
                  <a:prstClr val="black"/>
                </a:solidFill>
                <a:latin typeface="Corbel" panose="020B0503020204020204"/>
                <a:sym typeface="Arial"/>
              </a:rPr>
              <a:t>, also known as the treaty of 1763, was signed on 10 </a:t>
            </a:r>
            <a:r>
              <a:rPr lang="en-US" sz="1867" kern="0" dirty="0" err="1">
                <a:solidFill>
                  <a:prstClr val="black"/>
                </a:solidFill>
                <a:latin typeface="Corbel" panose="020B0503020204020204"/>
                <a:sym typeface="Arial"/>
              </a:rPr>
              <a:t>february</a:t>
            </a:r>
            <a:r>
              <a:rPr lang="en-US" sz="1867" kern="0" dirty="0">
                <a:solidFill>
                  <a:prstClr val="black"/>
                </a:solidFill>
                <a:latin typeface="Corbel" panose="020B0503020204020204"/>
                <a:sym typeface="Arial"/>
              </a:rPr>
              <a:t> 1763 by the kingdoms of great </a:t>
            </a:r>
            <a:r>
              <a:rPr lang="en-US" sz="1867" kern="0" dirty="0" err="1">
                <a:solidFill>
                  <a:prstClr val="black"/>
                </a:solidFill>
                <a:latin typeface="Corbel" panose="020B0503020204020204"/>
                <a:sym typeface="Arial"/>
              </a:rPr>
              <a:t>britain</a:t>
            </a:r>
            <a:r>
              <a:rPr lang="en-US" sz="1867" kern="0" dirty="0">
                <a:solidFill>
                  <a:prstClr val="black"/>
                </a:solidFill>
                <a:latin typeface="Corbel" panose="020B0503020204020204"/>
                <a:sym typeface="Arial"/>
              </a:rPr>
              <a:t>, </a:t>
            </a:r>
            <a:r>
              <a:rPr lang="en-US" sz="1867" kern="0" dirty="0" err="1">
                <a:solidFill>
                  <a:prstClr val="black"/>
                </a:solidFill>
                <a:latin typeface="Corbel" panose="020B0503020204020204"/>
                <a:sym typeface="Arial"/>
              </a:rPr>
              <a:t>france</a:t>
            </a:r>
            <a:r>
              <a:rPr lang="en-US" sz="1867" kern="0" dirty="0">
                <a:solidFill>
                  <a:prstClr val="black"/>
                </a:solidFill>
                <a:latin typeface="Corbel" panose="020B0503020204020204"/>
                <a:sym typeface="Arial"/>
              </a:rPr>
              <a:t> and </a:t>
            </a:r>
            <a:r>
              <a:rPr lang="en-US" sz="1867" kern="0" dirty="0" err="1">
                <a:solidFill>
                  <a:prstClr val="black"/>
                </a:solidFill>
                <a:latin typeface="Corbel" panose="020B0503020204020204"/>
                <a:sym typeface="Arial"/>
              </a:rPr>
              <a:t>spain</a:t>
            </a:r>
            <a:r>
              <a:rPr lang="en-US" sz="1867" kern="0" dirty="0">
                <a:solidFill>
                  <a:prstClr val="black"/>
                </a:solidFill>
                <a:latin typeface="Corbel" panose="020B0503020204020204"/>
                <a:sym typeface="Arial"/>
              </a:rPr>
              <a:t>, with </a:t>
            </a:r>
            <a:r>
              <a:rPr lang="en-US" sz="1867" kern="0" dirty="0" err="1">
                <a:solidFill>
                  <a:prstClr val="black"/>
                </a:solidFill>
                <a:latin typeface="Corbel" panose="020B0503020204020204"/>
                <a:sym typeface="Arial"/>
              </a:rPr>
              <a:t>portugal</a:t>
            </a:r>
            <a:r>
              <a:rPr lang="en-US" sz="1867" kern="0" dirty="0">
                <a:solidFill>
                  <a:prstClr val="black"/>
                </a:solidFill>
                <a:latin typeface="Corbel" panose="020B0503020204020204"/>
                <a:sym typeface="Arial"/>
              </a:rPr>
              <a:t> in agreement, after great </a:t>
            </a:r>
            <a:r>
              <a:rPr lang="en-US" sz="1867" kern="0" dirty="0" err="1">
                <a:solidFill>
                  <a:prstClr val="black"/>
                </a:solidFill>
                <a:latin typeface="Corbel" panose="020B0503020204020204"/>
                <a:sym typeface="Arial"/>
              </a:rPr>
              <a:t>britain's</a:t>
            </a:r>
            <a:r>
              <a:rPr lang="en-US" sz="1867" kern="0" dirty="0">
                <a:solidFill>
                  <a:prstClr val="black"/>
                </a:solidFill>
                <a:latin typeface="Corbel" panose="020B0503020204020204"/>
                <a:sym typeface="Arial"/>
              </a:rPr>
              <a:t> victory over </a:t>
            </a:r>
            <a:r>
              <a:rPr lang="en-US" sz="1867" kern="0" dirty="0" err="1">
                <a:solidFill>
                  <a:prstClr val="black"/>
                </a:solidFill>
                <a:latin typeface="Corbel" panose="020B0503020204020204"/>
                <a:sym typeface="Arial"/>
              </a:rPr>
              <a:t>france</a:t>
            </a:r>
            <a:r>
              <a:rPr lang="en-US" sz="1867" kern="0" dirty="0">
                <a:solidFill>
                  <a:prstClr val="black"/>
                </a:solidFill>
                <a:latin typeface="Corbel" panose="020B0503020204020204"/>
                <a:sym typeface="Arial"/>
              </a:rPr>
              <a:t> and </a:t>
            </a:r>
            <a:r>
              <a:rPr lang="en-US" sz="1867" kern="0" dirty="0" err="1">
                <a:solidFill>
                  <a:prstClr val="black"/>
                </a:solidFill>
                <a:latin typeface="Corbel" panose="020B0503020204020204"/>
                <a:sym typeface="Arial"/>
              </a:rPr>
              <a:t>spain</a:t>
            </a:r>
            <a:r>
              <a:rPr lang="en-US" sz="1867" kern="0" dirty="0">
                <a:solidFill>
                  <a:prstClr val="black"/>
                </a:solidFill>
                <a:latin typeface="Corbel" panose="020B0503020204020204"/>
                <a:sym typeface="Arial"/>
              </a:rPr>
              <a:t> during the seven years' war. </a:t>
            </a:r>
            <a:br>
              <a:rPr lang="en-US" sz="1867" kern="0" dirty="0">
                <a:solidFill>
                  <a:prstClr val="black"/>
                </a:solidFill>
                <a:latin typeface="Corbel" panose="020B0503020204020204"/>
                <a:sym typeface="Arial"/>
              </a:rPr>
            </a:br>
            <a:br>
              <a:rPr lang="en-US" sz="1867" kern="0" dirty="0">
                <a:solidFill>
                  <a:prstClr val="black"/>
                </a:solidFill>
                <a:latin typeface="Corbel" panose="020B0503020204020204"/>
                <a:sym typeface="Arial"/>
              </a:rPr>
            </a:br>
            <a:r>
              <a:rPr lang="en-US" sz="1867" kern="0" dirty="0">
                <a:solidFill>
                  <a:prstClr val="black"/>
                </a:solidFill>
                <a:latin typeface="Corbel" panose="020B0503020204020204"/>
                <a:sym typeface="Arial"/>
              </a:rPr>
              <a:t>the signing of the treaty formally ended the seven years' war, known as the </a:t>
            </a:r>
            <a:r>
              <a:rPr lang="en-US" sz="1867" kern="0" dirty="0" err="1">
                <a:solidFill>
                  <a:prstClr val="black"/>
                </a:solidFill>
                <a:latin typeface="Corbel" panose="020B0503020204020204"/>
                <a:sym typeface="Arial"/>
              </a:rPr>
              <a:t>french</a:t>
            </a:r>
            <a:r>
              <a:rPr lang="en-US" sz="1867" kern="0" dirty="0">
                <a:solidFill>
                  <a:prstClr val="black"/>
                </a:solidFill>
                <a:latin typeface="Corbel" panose="020B0503020204020204"/>
                <a:sym typeface="Arial"/>
              </a:rPr>
              <a:t> and </a:t>
            </a:r>
            <a:r>
              <a:rPr lang="en-US" sz="1867" kern="0" dirty="0" err="1">
                <a:solidFill>
                  <a:prstClr val="black"/>
                </a:solidFill>
                <a:latin typeface="Corbel" panose="020B0503020204020204"/>
                <a:sym typeface="Arial"/>
              </a:rPr>
              <a:t>indian</a:t>
            </a:r>
            <a:r>
              <a:rPr lang="en-US" sz="1867" kern="0" dirty="0">
                <a:solidFill>
                  <a:prstClr val="black"/>
                </a:solidFill>
                <a:latin typeface="Corbel" panose="020B0503020204020204"/>
                <a:sym typeface="Arial"/>
              </a:rPr>
              <a:t> war in the north </a:t>
            </a:r>
            <a:r>
              <a:rPr lang="en-US" sz="1867" kern="0" dirty="0" err="1">
                <a:solidFill>
                  <a:prstClr val="black"/>
                </a:solidFill>
                <a:latin typeface="Corbel" panose="020B0503020204020204"/>
                <a:sym typeface="Arial"/>
              </a:rPr>
              <a:t>american</a:t>
            </a:r>
            <a:r>
              <a:rPr lang="en-US" sz="1867" kern="0" dirty="0">
                <a:solidFill>
                  <a:prstClr val="black"/>
                </a:solidFill>
                <a:latin typeface="Corbel" panose="020B0503020204020204"/>
                <a:sym typeface="Aria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1180862" y="1600502"/>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buClr>
                <a:srgbClr val="000000"/>
              </a:buClr>
            </a:pPr>
            <a:r>
              <a:rPr lang="en-US" sz="1867" kern="0" dirty="0">
                <a:solidFill>
                  <a:prstClr val="black"/>
                </a:solidFill>
                <a:latin typeface="Corbel" panose="020B0503020204020204"/>
                <a:sym typeface="Arial"/>
              </a:rPr>
              <a:t>== wheelbarrow </a:t>
            </a:r>
          </a:p>
          <a:p>
            <a:pPr defTabSz="1219170">
              <a:buClr>
                <a:srgbClr val="000000"/>
              </a:buClr>
            </a:pPr>
            <a:endParaRPr lang="en-US" sz="1867" kern="0" dirty="0">
              <a:solidFill>
                <a:prstClr val="black"/>
              </a:solidFill>
              <a:latin typeface="Corbel" panose="020B0503020204020204"/>
              <a:sym typeface="Arial"/>
            </a:endParaRPr>
          </a:p>
          <a:p>
            <a:pPr defTabSz="1219170">
              <a:buClr>
                <a:srgbClr val="000000"/>
              </a:buClr>
            </a:pPr>
            <a:r>
              <a:rPr lang="en-US" sz="1867" kern="0" dirty="0">
                <a:solidFill>
                  <a:prstClr val="black"/>
                </a:solidFill>
                <a:latin typeface="Corbel" panose="020B0503020204020204"/>
                <a:sym typeface="Aria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sz="1867" kern="0" dirty="0" err="1">
                <a:solidFill>
                  <a:prstClr val="black"/>
                </a:solidFill>
                <a:latin typeface="Corbel" panose="020B0503020204020204"/>
                <a:sym typeface="Arial"/>
              </a:rPr>
              <a:t>barew</a:t>
            </a:r>
            <a:r>
              <a:rPr lang="en-US" sz="1867" kern="0" dirty="0">
                <a:solidFill>
                  <a:prstClr val="black"/>
                </a:solidFill>
                <a:latin typeface="Corbel" panose="020B0503020204020204"/>
                <a:sym typeface="Arial"/>
              </a:rPr>
              <a:t>" which was a device used for carrying loads. The wheelbarrow is designed to distribute the weight of its load between the wheel … </a:t>
            </a:r>
          </a:p>
        </p:txBody>
      </p:sp>
      <p:sp>
        <p:nvSpPr>
          <p:cNvPr id="8" name="Rectangle 7">
            <a:extLst>
              <a:ext uri="{FF2B5EF4-FFF2-40B4-BE49-F238E27FC236}">
                <a16:creationId xmlns:a16="http://schemas.microsoft.com/office/drawing/2014/main" id="{2E40A4DA-AD5E-67BB-D44C-10E115043888}"/>
              </a:ext>
            </a:extLst>
          </p:cNvPr>
          <p:cNvSpPr/>
          <p:nvPr/>
        </p:nvSpPr>
        <p:spPr>
          <a:xfrm>
            <a:off x="1763625" y="1309125"/>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buClr>
                <a:srgbClr val="000000"/>
              </a:buClr>
            </a:pPr>
            <a:r>
              <a:rPr lang="en-US" sz="1867" kern="0" dirty="0">
                <a:solidFill>
                  <a:prstClr val="black"/>
                </a:solidFill>
                <a:latin typeface="Corbel" panose="020B0503020204020204"/>
                <a:sym typeface="Arial"/>
              </a:rPr>
              <a:t>== lemon </a:t>
            </a:r>
          </a:p>
          <a:p>
            <a:pPr defTabSz="1219170">
              <a:buClr>
                <a:srgbClr val="000000"/>
              </a:buClr>
            </a:pPr>
            <a:endParaRPr lang="en-US" sz="1867" kern="0" dirty="0">
              <a:solidFill>
                <a:prstClr val="black"/>
              </a:solidFill>
              <a:latin typeface="Corbel" panose="020B0503020204020204"/>
              <a:sym typeface="Arial"/>
            </a:endParaRPr>
          </a:p>
          <a:p>
            <a:pPr defTabSz="1219170">
              <a:buClr>
                <a:srgbClr val="000000"/>
              </a:buClr>
            </a:pPr>
            <a:r>
              <a:rPr lang="en-US" sz="1867" kern="0" dirty="0">
                <a:solidFill>
                  <a:prstClr val="black"/>
                </a:solidFill>
                <a:latin typeface="Corbel" panose="020B0503020204020204"/>
                <a:sym typeface="Arial"/>
              </a:rPr>
              <a:t>The lemon (Citrus limon) is a species of small evergreen trees in the flowering plant family </a:t>
            </a:r>
            <a:r>
              <a:rPr lang="en-US" sz="1867" kern="0" dirty="0" err="1">
                <a:solidFill>
                  <a:prstClr val="black"/>
                </a:solidFill>
                <a:latin typeface="Corbel" panose="020B0503020204020204"/>
                <a:sym typeface="Arial"/>
              </a:rPr>
              <a:t>Rutaceae</a:t>
            </a:r>
            <a:r>
              <a:rPr lang="en-US" sz="1867" kern="0" dirty="0">
                <a:solidFill>
                  <a:prstClr val="black"/>
                </a:solidFill>
                <a:latin typeface="Corbel" panose="020B0503020204020204"/>
                <a:sym typeface="Aria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The juice of the lemon is about 5% to 6% citric acid, with a pH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064" y="244554"/>
            <a:ext cx="1395573" cy="1602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958957" y="6207715"/>
            <a:ext cx="2392001" cy="318100"/>
          </a:xfrm>
          <a:prstGeom prst="rect">
            <a:avLst/>
          </a:prstGeom>
          <a:noFill/>
        </p:spPr>
        <p:txBody>
          <a:bodyPr wrap="none" rtlCol="0">
            <a:spAutoFit/>
          </a:bodyPr>
          <a:lstStyle/>
          <a:p>
            <a:pPr defTabSz="1219170">
              <a:buClr>
                <a:srgbClr val="000000"/>
              </a:buClr>
            </a:pPr>
            <a:r>
              <a:rPr lang="en-US" sz="1467" kern="0" dirty="0">
                <a:solidFill>
                  <a:prstClr val="white">
                    <a:lumMod val="50000"/>
                  </a:prstClr>
                </a:solidFill>
                <a:latin typeface="Corbel" panose="020B0503020204020204"/>
                <a:cs typeface="Arial"/>
                <a:sym typeface="Arial"/>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6862910" y="1529768"/>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buClr>
                <a:srgbClr val="000000"/>
              </a:buClr>
            </a:pPr>
            <a:r>
              <a:rPr lang="en-US" sz="1867" kern="0" dirty="0">
                <a:solidFill>
                  <a:prstClr val="black"/>
                </a:solidFill>
                <a:latin typeface="Corbel" panose="020B0503020204020204"/>
                <a:sym typeface="Arial"/>
              </a:rPr>
              <a:t>== wings over </a:t>
            </a:r>
            <a:r>
              <a:rPr lang="en-US" sz="1867" kern="0" dirty="0" err="1">
                <a:solidFill>
                  <a:prstClr val="black"/>
                </a:solidFill>
                <a:latin typeface="Corbel" panose="020B0503020204020204"/>
                <a:sym typeface="Arial"/>
              </a:rPr>
              <a:t>kansas</a:t>
            </a:r>
            <a:r>
              <a:rPr lang="en-US" sz="1867" kern="0" dirty="0">
                <a:solidFill>
                  <a:prstClr val="black"/>
                </a:solidFill>
                <a:latin typeface="Corbel" panose="020B0503020204020204"/>
                <a:sym typeface="Arial"/>
              </a:rPr>
              <a:t> </a:t>
            </a:r>
            <a:br>
              <a:rPr lang="en-US" sz="1867" kern="0" dirty="0">
                <a:solidFill>
                  <a:prstClr val="black"/>
                </a:solidFill>
                <a:latin typeface="Corbel" panose="020B0503020204020204"/>
                <a:sym typeface="Arial"/>
              </a:rPr>
            </a:br>
            <a:br>
              <a:rPr lang="en-US" sz="1867" kern="0" dirty="0">
                <a:solidFill>
                  <a:prstClr val="black"/>
                </a:solidFill>
                <a:latin typeface="Corbel" panose="020B0503020204020204"/>
                <a:sym typeface="Arial"/>
              </a:rPr>
            </a:br>
            <a:r>
              <a:rPr lang="en-US" sz="1867" kern="0" dirty="0">
                <a:solidFill>
                  <a:prstClr val="black"/>
                </a:solidFill>
                <a:latin typeface="Corbel" panose="020B0503020204020204"/>
                <a:sym typeface="Arial"/>
              </a:rPr>
              <a:t>wings over </a:t>
            </a:r>
            <a:r>
              <a:rPr lang="en-US" sz="1867" kern="0" dirty="0" err="1">
                <a:solidFill>
                  <a:prstClr val="black"/>
                </a:solidFill>
                <a:latin typeface="Corbel" panose="020B0503020204020204"/>
                <a:sym typeface="Arial"/>
              </a:rPr>
              <a:t>kansas</a:t>
            </a:r>
            <a:r>
              <a:rPr lang="en-US" sz="1867" kern="0" dirty="0">
                <a:solidFill>
                  <a:prstClr val="black"/>
                </a:solidFill>
                <a:latin typeface="Corbel" panose="020B0503020204020204"/>
                <a:sym typeface="Arial"/>
              </a:rPr>
              <a:t> is the second studio album by </a:t>
            </a:r>
            <a:r>
              <a:rPr lang="en-US" sz="1867" kern="0" dirty="0" err="1">
                <a:solidFill>
                  <a:prstClr val="black"/>
                </a:solidFill>
                <a:latin typeface="Corbel" panose="020B0503020204020204"/>
                <a:sym typeface="Arial"/>
              </a:rPr>
              <a:t>jason</a:t>
            </a:r>
            <a:r>
              <a:rPr lang="en-US" sz="1867" kern="0" dirty="0">
                <a:solidFill>
                  <a:prstClr val="black"/>
                </a:solidFill>
                <a:latin typeface="Corbel" panose="020B0503020204020204"/>
                <a:sym typeface="Arial"/>
              </a:rPr>
              <a:t> </a:t>
            </a:r>
            <a:r>
              <a:rPr lang="en-US" sz="1867" kern="0" dirty="0" err="1">
                <a:solidFill>
                  <a:prstClr val="black"/>
                </a:solidFill>
                <a:latin typeface="Corbel" panose="020B0503020204020204"/>
                <a:sym typeface="Arial"/>
              </a:rPr>
              <a:t>ammons</a:t>
            </a:r>
            <a:r>
              <a:rPr lang="en-US" sz="1867" kern="0" dirty="0">
                <a:solidFill>
                  <a:prstClr val="black"/>
                </a:solidFill>
                <a:latin typeface="Corbel" panose="020B0503020204020204"/>
                <a:sym typeface="Arial"/>
              </a:rPr>
              <a:t>, john bolster and </a:t>
            </a:r>
            <a:r>
              <a:rPr lang="en-US" sz="1867" kern="0" dirty="0" err="1">
                <a:solidFill>
                  <a:prstClr val="black"/>
                </a:solidFill>
                <a:latin typeface="Corbel" panose="020B0503020204020204"/>
                <a:sym typeface="Arial"/>
              </a:rPr>
              <a:t>mo</a:t>
            </a:r>
            <a:r>
              <a:rPr lang="en-US" sz="1867" kern="0" dirty="0">
                <a:solidFill>
                  <a:prstClr val="black"/>
                </a:solidFill>
                <a:latin typeface="Corbel" panose="020B0503020204020204"/>
                <a:sym typeface="Arial"/>
              </a:rPr>
              <a:t> </a:t>
            </a:r>
            <a:r>
              <a:rPr lang="en-US" sz="1867" kern="0" dirty="0" err="1">
                <a:solidFill>
                  <a:prstClr val="black"/>
                </a:solidFill>
                <a:latin typeface="Corbel" panose="020B0503020204020204"/>
                <a:sym typeface="Arial"/>
              </a:rPr>
              <a:t>rosato</a:t>
            </a:r>
            <a:r>
              <a:rPr lang="en-US" sz="1867" kern="0" dirty="0">
                <a:solidFill>
                  <a:prstClr val="black"/>
                </a:solidFill>
                <a:latin typeface="Corbel" panose="020B0503020204020204"/>
                <a:sym typeface="Arial"/>
              </a:rPr>
              <a:t>. the album debuted at number one on the billboard 200, selling 35,000 copies in it first week at the time. it was the second highest selling album to debut at the billboard top 50 and the third highest selling album to debut at the top </a:t>
            </a:r>
            <a:r>
              <a:rPr lang="en-US" sz="1867" kern="0" dirty="0" err="1">
                <a:solidFill>
                  <a:prstClr val="black"/>
                </a:solidFill>
                <a:latin typeface="Corbel" panose="020B0503020204020204"/>
                <a:sym typeface="Arial"/>
              </a:rPr>
              <a:t>heatseekers</a:t>
            </a:r>
            <a:r>
              <a:rPr lang="en-US" sz="1867" kern="0" dirty="0">
                <a:solidFill>
                  <a:prstClr val="black"/>
                </a:solidFill>
                <a:latin typeface="Corbel" panose="020B0503020204020204"/>
                <a:sym typeface="Arial"/>
              </a:rPr>
              <a:t>, with 26,000 copies sold. this is the </a:t>
            </a:r>
            <a:r>
              <a:rPr lang="en-US" sz="1867" kern="0" dirty="0" err="1">
                <a:solidFill>
                  <a:prstClr val="black"/>
                </a:solidFill>
                <a:latin typeface="Corbel" panose="020B0503020204020204"/>
                <a:sym typeface="Arial"/>
              </a:rPr>
              <a:t>supremes</a:t>
            </a:r>
            <a:r>
              <a:rPr lang="en-US" sz="1867" kern="0" dirty="0">
                <a:solidFill>
                  <a:prstClr val="black"/>
                </a:solidFill>
                <a:latin typeface="Corbel" panose="020B0503020204020204"/>
                <a:sym typeface="Arial"/>
              </a:rPr>
              <a:t> album earning the nickname nitty gritty but their other two singles by the band in … </a:t>
            </a:r>
          </a:p>
        </p:txBody>
      </p:sp>
      <p:sp>
        <p:nvSpPr>
          <p:cNvPr id="11" name="Slide Number Placeholder 10">
            <a:extLst>
              <a:ext uri="{FF2B5EF4-FFF2-40B4-BE49-F238E27FC236}">
                <a16:creationId xmlns:a16="http://schemas.microsoft.com/office/drawing/2014/main" id="{3D528A2A-0A29-9CDC-FDFB-A79A1463F66A}"/>
              </a:ext>
            </a:extLst>
          </p:cNvPr>
          <p:cNvSpPr>
            <a:spLocks noGrp="1"/>
          </p:cNvSpPr>
          <p:nvPr>
            <p:ph type="sldNum" idx="12"/>
          </p:nvPr>
        </p:nvSpPr>
        <p:spPr/>
        <p:txBody>
          <a:bodyPr/>
          <a:lstStyle/>
          <a:p>
            <a:pPr defTabSz="1219170">
              <a:buClr>
                <a:srgbClr val="000000"/>
              </a:buClr>
            </a:pPr>
            <a:fld id="{00000000-1234-1234-1234-123412341234}" type="slidenum">
              <a:rPr lang="en" kern="0">
                <a:solidFill>
                  <a:prstClr val="black">
                    <a:tint val="75000"/>
                  </a:prstClr>
                </a:solidFill>
                <a:latin typeface="Arial"/>
                <a:cs typeface="Arial"/>
                <a:sym typeface="Arial"/>
              </a:rPr>
              <a:pPr defTabSz="1219170">
                <a:buClr>
                  <a:srgbClr val="000000"/>
                </a:buClr>
              </a:pPr>
              <a:t>12</a:t>
            </a:fld>
            <a:endParaRPr lang="en" kern="0">
              <a:solidFill>
                <a:prstClr val="black">
                  <a:tint val="75000"/>
                </a:prstClr>
              </a:solidFill>
              <a:latin typeface="Arial"/>
              <a:cs typeface="Arial"/>
              <a:sym typeface="Arial"/>
            </a:endParaRPr>
          </a:p>
        </p:txBody>
      </p:sp>
    </p:spTree>
    <p:extLst>
      <p:ext uri="{BB962C8B-B14F-4D97-AF65-F5344CB8AC3E}">
        <p14:creationId xmlns:p14="http://schemas.microsoft.com/office/powerpoint/2010/main" val="219586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P</a:t>
            </a:r>
            <a:r>
              <a:rPr lang="en-US" altLang="zh-CN" dirty="0"/>
              <a:t>re-training: </a:t>
            </a:r>
            <a:r>
              <a:rPr lang="en" altLang="zh-CN" dirty="0"/>
              <a:t>s</a:t>
            </a:r>
            <a:r>
              <a:rPr lang="en" dirty="0"/>
              <a:t>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415600" y="1536633"/>
            <a:ext cx="11360800" cy="45552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4" y="6264634"/>
            <a:ext cx="2031325" cy="318100"/>
          </a:xfrm>
          <a:prstGeom prst="rect">
            <a:avLst/>
          </a:prstGeom>
          <a:noFill/>
        </p:spPr>
        <p:txBody>
          <a:bodyPr wrap="none" rtlCol="0">
            <a:spAutoFit/>
          </a:bodyPr>
          <a:lstStyle/>
          <a:p>
            <a:pPr defTabSz="1219170">
              <a:buClr>
                <a:srgbClr val="000000"/>
              </a:buClr>
            </a:pPr>
            <a:r>
              <a:rPr lang="en-US" sz="1467" kern="0" dirty="0">
                <a:solidFill>
                  <a:prstClr val="white">
                    <a:lumMod val="50000"/>
                  </a:prstClr>
                </a:solidFill>
                <a:latin typeface="Corbel" panose="020B0503020204020204"/>
                <a:cs typeface="Arial"/>
                <a:sym typeface="Arial"/>
              </a:rPr>
              <a:t>[Slide from Colin </a:t>
            </a:r>
            <a:r>
              <a:rPr lang="en-US" sz="1467" kern="0" dirty="0" err="1">
                <a:solidFill>
                  <a:prstClr val="white">
                    <a:lumMod val="50000"/>
                  </a:prstClr>
                </a:solidFill>
                <a:latin typeface="Corbel" panose="020B0503020204020204"/>
                <a:cs typeface="Arial"/>
                <a:sym typeface="Arial"/>
              </a:rPr>
              <a:t>Raffel</a:t>
            </a:r>
            <a:r>
              <a:rPr lang="en-US" sz="1467" kern="0" dirty="0">
                <a:solidFill>
                  <a:prstClr val="white">
                    <a:lumMod val="50000"/>
                  </a:prstClr>
                </a:solidFill>
                <a:latin typeface="Corbel" panose="020B0503020204020204"/>
                <a:cs typeface="Arial"/>
                <a:sym typeface="Arial"/>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7303705" y="1292935"/>
            <a:ext cx="3702831" cy="5367000"/>
          </a:xfrm>
          <a:prstGeom prst="rect">
            <a:avLst/>
          </a:prstGeom>
          <a:noFill/>
          <a:ln>
            <a:noFill/>
          </a:ln>
        </p:spPr>
      </p:pic>
      <p:sp>
        <p:nvSpPr>
          <p:cNvPr id="8" name="Slide Number Placeholder 7">
            <a:extLst>
              <a:ext uri="{FF2B5EF4-FFF2-40B4-BE49-F238E27FC236}">
                <a16:creationId xmlns:a16="http://schemas.microsoft.com/office/drawing/2014/main" id="{42727610-CD3C-01D7-2E99-BB4F38EA6F1C}"/>
              </a:ext>
            </a:extLst>
          </p:cNvPr>
          <p:cNvSpPr>
            <a:spLocks noGrp="1"/>
          </p:cNvSpPr>
          <p:nvPr>
            <p:ph type="sldNum" idx="12"/>
          </p:nvPr>
        </p:nvSpPr>
        <p:spPr/>
        <p:txBody>
          <a:bodyPr/>
          <a:lstStyle/>
          <a:p>
            <a:pPr defTabSz="1219170">
              <a:buClr>
                <a:srgbClr val="000000"/>
              </a:buClr>
            </a:pPr>
            <a:fld id="{00000000-1234-1234-1234-123412341234}" type="slidenum">
              <a:rPr lang="en" kern="0">
                <a:solidFill>
                  <a:prstClr val="black">
                    <a:tint val="75000"/>
                  </a:prstClr>
                </a:solidFill>
                <a:latin typeface="Arial"/>
                <a:cs typeface="Arial"/>
                <a:sym typeface="Arial"/>
              </a:rPr>
              <a:pPr defTabSz="1219170">
                <a:buClr>
                  <a:srgbClr val="000000"/>
                </a:buClr>
              </a:pPr>
              <a:t>13</a:t>
            </a:fld>
            <a:endParaRPr lang="en" kern="0">
              <a:solidFill>
                <a:prstClr val="black">
                  <a:tint val="75000"/>
                </a:prstClr>
              </a:solidFill>
              <a:latin typeface="Arial"/>
              <a:cs typeface="Arial"/>
              <a:sym typeface="Arial"/>
            </a:endParaRPr>
          </a:p>
        </p:txBody>
      </p:sp>
    </p:spTree>
    <p:extLst>
      <p:ext uri="{BB962C8B-B14F-4D97-AF65-F5344CB8AC3E}">
        <p14:creationId xmlns:p14="http://schemas.microsoft.com/office/powerpoint/2010/main" val="145177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5063CA7-32DD-FA99-8EEE-0BF48A3B1E0D}"/>
              </a:ext>
            </a:extLst>
          </p:cNvPr>
          <p:cNvPicPr>
            <a:picLocks noChangeAspect="1"/>
          </p:cNvPicPr>
          <p:nvPr/>
        </p:nvPicPr>
        <p:blipFill>
          <a:blip r:embed="rId3"/>
          <a:stretch>
            <a:fillRect/>
          </a:stretch>
        </p:blipFill>
        <p:spPr>
          <a:xfrm>
            <a:off x="1057061" y="899759"/>
            <a:ext cx="10077878" cy="5394509"/>
          </a:xfrm>
          <a:prstGeom prst="rect">
            <a:avLst/>
          </a:prstGeom>
        </p:spPr>
      </p:pic>
      <p:sp>
        <p:nvSpPr>
          <p:cNvPr id="2" name="矩形: 圆角 1">
            <a:extLst>
              <a:ext uri="{FF2B5EF4-FFF2-40B4-BE49-F238E27FC236}">
                <a16:creationId xmlns:a16="http://schemas.microsoft.com/office/drawing/2014/main" id="{BAF06323-14C1-CFF5-6717-EFF277BB776D}"/>
              </a:ext>
            </a:extLst>
          </p:cNvPr>
          <p:cNvSpPr/>
          <p:nvPr/>
        </p:nvSpPr>
        <p:spPr>
          <a:xfrm>
            <a:off x="1168412" y="3335653"/>
            <a:ext cx="4326903" cy="236940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466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Sentiment classification</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defTabSz="1219170"/>
            <a:endParaRPr lang="en-US" sz="3733" dirty="0">
              <a:solidFill>
                <a:prstClr val="black"/>
              </a:solidFill>
              <a:latin typeface="Corbel" panose="020B0503020204020204"/>
              <a:sym typeface="Arial"/>
            </a:endParaRPr>
          </a:p>
        </p:txBody>
      </p:sp>
      <p:sp>
        <p:nvSpPr>
          <p:cNvPr id="4" name="TextBox 3">
            <a:extLst>
              <a:ext uri="{FF2B5EF4-FFF2-40B4-BE49-F238E27FC236}">
                <a16:creationId xmlns:a16="http://schemas.microsoft.com/office/drawing/2014/main" id="{69DCFFED-C6AC-0B28-F643-9CE9FF318DAE}"/>
              </a:ext>
            </a:extLst>
          </p:cNvPr>
          <p:cNvSpPr txBox="1"/>
          <p:nvPr/>
        </p:nvSpPr>
        <p:spPr>
          <a:xfrm>
            <a:off x="3175911" y="6241284"/>
            <a:ext cx="6096000" cy="379656"/>
          </a:xfrm>
          <a:prstGeom prst="rect">
            <a:avLst/>
          </a:prstGeom>
          <a:noFill/>
        </p:spPr>
        <p:txBody>
          <a:bodyPr wrap="square">
            <a:spAutoFit/>
          </a:bodyPr>
          <a:lstStyle/>
          <a:p>
            <a:pPr algn="ctr" defTabSz="1219170">
              <a:buClr>
                <a:srgbClr val="000000"/>
              </a:buClr>
            </a:pPr>
            <a:r>
              <a:rPr lang="en-US" sz="1867" kern="0" dirty="0">
                <a:solidFill>
                  <a:srgbClr val="000000"/>
                </a:solidFill>
                <a:latin typeface="Corbel" panose="020B0503020204020204" pitchFamily="34" charset="0"/>
                <a:cs typeface="Arial"/>
                <a:sym typeface="Arial"/>
              </a:rPr>
              <a:t>Produced with GPT-J:  </a:t>
            </a:r>
            <a:r>
              <a:rPr lang="en-US" sz="1867" kern="0" dirty="0">
                <a:solidFill>
                  <a:srgbClr val="000000"/>
                </a:solidFill>
                <a:latin typeface="Corbel" panose="020B0503020204020204" pitchFamily="34" charset="0"/>
                <a:cs typeface="Arial"/>
                <a:sym typeface="Arial"/>
                <a:hlinkClick r:id="rId3"/>
              </a:rPr>
              <a:t>https://6b.eleuther.ai/</a:t>
            </a:r>
            <a:r>
              <a:rPr lang="en-US" sz="1867" kern="0" dirty="0">
                <a:solidFill>
                  <a:srgbClr val="000000"/>
                </a:solidFill>
                <a:latin typeface="Corbel" panose="020B0503020204020204" pitchFamily="34" charset="0"/>
                <a:cs typeface="Arial"/>
                <a:sym typeface="Arial"/>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5208780"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prstClr val="white"/>
              </a:solidFill>
              <a:latin typeface="Corbel" panose="020B0503020204020204"/>
              <a:sym typeface="Arial"/>
            </a:endParaRPr>
          </a:p>
        </p:txBody>
      </p:sp>
      <p:sp>
        <p:nvSpPr>
          <p:cNvPr id="6" name="Right Arrow 5">
            <a:extLst>
              <a:ext uri="{FF2B5EF4-FFF2-40B4-BE49-F238E27FC236}">
                <a16:creationId xmlns:a16="http://schemas.microsoft.com/office/drawing/2014/main" id="{122B7ACA-E68B-BD32-224E-C06B495CA4E0}"/>
              </a:ext>
            </a:extLst>
          </p:cNvPr>
          <p:cNvSpPr/>
          <p:nvPr/>
        </p:nvSpPr>
        <p:spPr>
          <a:xfrm>
            <a:off x="7801344"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prstClr val="white"/>
              </a:solidFill>
              <a:latin typeface="Corbel" panose="020B0503020204020204"/>
              <a:sym typeface="Arial"/>
            </a:endParaRPr>
          </a:p>
        </p:txBody>
      </p:sp>
      <p:grpSp>
        <p:nvGrpSpPr>
          <p:cNvPr id="7" name="Group 6">
            <a:extLst>
              <a:ext uri="{FF2B5EF4-FFF2-40B4-BE49-F238E27FC236}">
                <a16:creationId xmlns:a16="http://schemas.microsoft.com/office/drawing/2014/main" id="{FB24A646-5105-937A-EE15-B8FF6DFC7612}"/>
              </a:ext>
            </a:extLst>
          </p:cNvPr>
          <p:cNvGrpSpPr/>
          <p:nvPr/>
        </p:nvGrpSpPr>
        <p:grpSpPr>
          <a:xfrm>
            <a:off x="6044728" y="3458853"/>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1219170">
                <a:buClr>
                  <a:srgbClr val="000000"/>
                </a:buClr>
              </a:pPr>
              <a:endParaRPr lang="en-US" sz="1867" i="1" kern="0" dirty="0">
                <a:solidFill>
                  <a:prstClr val="black"/>
                </a:solidFill>
                <a:latin typeface="Merriweather Sans" panose="02000503060000020004" pitchFamily="2" charset="77"/>
                <a:sym typeface="Arial"/>
              </a:endParaRPr>
            </a:p>
            <a:p>
              <a:pPr algn="ctr" defTabSz="1219170">
                <a:buClr>
                  <a:srgbClr val="000000"/>
                </a:buClr>
              </a:pPr>
              <a:endParaRPr lang="en-US" sz="1867" i="1" kern="0" dirty="0">
                <a:solidFill>
                  <a:prstClr val="black"/>
                </a:solidFill>
                <a:latin typeface="Merriweather Sans" panose="02000503060000020004" pitchFamily="2" charset="77"/>
                <a:sym typeface="Arial"/>
              </a:endParaRPr>
            </a:p>
            <a:p>
              <a:pPr algn="ctr" defTabSz="1219170">
                <a:buClr>
                  <a:srgbClr val="000000"/>
                </a:buClr>
              </a:pPr>
              <a:endParaRPr lang="en-US" sz="1867" i="1" kern="0" dirty="0">
                <a:solidFill>
                  <a:prstClr val="black"/>
                </a:solidFill>
                <a:latin typeface="Merriweather Sans" panose="02000503060000020004" pitchFamily="2" charset="77"/>
                <a:sym typeface="Arial"/>
              </a:endParaRPr>
            </a:p>
            <a:p>
              <a:pPr algn="ctr" defTabSz="1219170">
                <a:buClr>
                  <a:srgbClr val="000000"/>
                </a:buClr>
              </a:pPr>
              <a:endParaRPr lang="en-US" sz="1867" i="1" kern="0" dirty="0">
                <a:solidFill>
                  <a:prstClr val="black"/>
                </a:solidFill>
                <a:latin typeface="Merriweather Sans" panose="02000503060000020004" pitchFamily="2" charset="77"/>
                <a:sym typeface="Arial"/>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dirty="0">
                    <a:solidFill>
                      <a:prstClr val="white"/>
                    </a:solidFill>
                    <a:latin typeface="Corbel" panose="020B0503020204020204"/>
                    <a:sym typeface="Arial"/>
                  </a:endParaRPr>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en-US" sz="1867" kern="0" dirty="0">
                    <a:solidFill>
                      <a:prstClr val="white"/>
                    </a:solidFill>
                    <a:latin typeface="Corbel" panose="020B0503020204020204"/>
                    <a:sym typeface="Arial"/>
                  </a:endParaRPr>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en-US" sz="1867" kern="0" dirty="0">
                    <a:solidFill>
                      <a:prstClr val="white"/>
                    </a:solidFill>
                    <a:latin typeface="Corbel" panose="020B0503020204020204"/>
                    <a:sym typeface="Arial"/>
                  </a:endParaRPr>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dirty="0">
                  <a:solidFill>
                    <a:prstClr val="white"/>
                  </a:solidFill>
                  <a:latin typeface="Corbel" panose="020B0503020204020204"/>
                  <a:sym typeface="Arial"/>
                </a:endParaRPr>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dirty="0">
                  <a:solidFill>
                    <a:prstClr val="white"/>
                  </a:solidFill>
                  <a:latin typeface="Corbel" panose="020B0503020204020204"/>
                  <a:sym typeface="Arial"/>
                </a:endParaRPr>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en-US" sz="1867" kern="0" dirty="0">
                  <a:solidFill>
                    <a:prstClr val="white"/>
                  </a:solidFill>
                  <a:latin typeface="Corbel" panose="020B0503020204020204"/>
                  <a:sym typeface="Arial"/>
                </a:endParaRPr>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en-US" sz="1867" kern="0" dirty="0">
                  <a:solidFill>
                    <a:prstClr val="white"/>
                  </a:solidFill>
                  <a:latin typeface="Corbel" panose="020B0503020204020204"/>
                  <a:sym typeface="Arial"/>
                </a:endParaRPr>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en-US" sz="1867" kern="0" dirty="0">
                  <a:solidFill>
                    <a:prstClr val="white"/>
                  </a:solidFill>
                  <a:latin typeface="Corbel" panose="020B0503020204020204"/>
                  <a:sym typeface="Arial"/>
                </a:endParaRPr>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en-US" sz="1867" kern="0" dirty="0">
                  <a:solidFill>
                    <a:prstClr val="white"/>
                  </a:solidFill>
                  <a:latin typeface="Corbel" panose="020B0503020204020204"/>
                  <a:sym typeface="Arial"/>
                </a:endParaRPr>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en-US" sz="1867" kern="0" dirty="0">
                  <a:solidFill>
                    <a:prstClr val="white"/>
                  </a:solidFill>
                  <a:latin typeface="Corbel" panose="020B0503020204020204"/>
                  <a:sym typeface="Arial"/>
                </a:endParaRPr>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en-US" sz="1867" kern="0" dirty="0">
                  <a:solidFill>
                    <a:prstClr val="white"/>
                  </a:solidFill>
                  <a:latin typeface="Corbel" panose="020B0503020204020204"/>
                  <a:sym typeface="Arial"/>
                </a:endParaRPr>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477204" y="3455977"/>
            <a:ext cx="4620952" cy="2226250"/>
          </a:xfrm>
          <a:prstGeom prst="rect">
            <a:avLst/>
          </a:prstGeom>
          <a:solidFill>
            <a:schemeClr val="bg1">
              <a:lumMod val="95000"/>
            </a:schemeClr>
          </a:solidFill>
        </p:spPr>
        <p:txBody>
          <a:bodyPr wrap="square">
            <a:spAutoFit/>
          </a:bodyPr>
          <a:lstStyle/>
          <a:p>
            <a:pPr defTabSz="1219170">
              <a:spcAft>
                <a:spcPts val="1600"/>
              </a:spcAft>
              <a:buClr>
                <a:srgbClr val="000000"/>
              </a:buClr>
            </a:pPr>
            <a:r>
              <a:rPr lang="en-US" sz="1600" kern="0" dirty="0">
                <a:solidFill>
                  <a:srgbClr val="000000"/>
                </a:solidFill>
                <a:latin typeface="Consolas" panose="020B0609020204030204" pitchFamily="49" charset="0"/>
                <a:cs typeface="Consolas" panose="020B0609020204030204" pitchFamily="49" charset="0"/>
                <a:sym typeface="Arial"/>
              </a:rPr>
              <a:t>“We want to decide whether the sentiment of the review is "positive" or "negative". </a:t>
            </a:r>
          </a:p>
          <a:p>
            <a:pPr defTabSz="1219170">
              <a:spcAft>
                <a:spcPts val="1600"/>
              </a:spcAft>
              <a:buClr>
                <a:srgbClr val="000000"/>
              </a:buClr>
            </a:pPr>
            <a:r>
              <a:rPr lang="en-US" sz="1600" kern="0" dirty="0">
                <a:solidFill>
                  <a:srgbClr val="000000"/>
                </a:solidFill>
                <a:latin typeface="Consolas" panose="020B0609020204030204" pitchFamily="49" charset="0"/>
                <a:cs typeface="Consolas" panose="020B0609020204030204" pitchFamily="49" charset="0"/>
                <a:sym typeface="Arial"/>
              </a:rPr>
              <a:t>Review: "While this restaurant is popular on Google, I absolutely disliked it". </a:t>
            </a:r>
          </a:p>
          <a:p>
            <a:pPr defTabSz="1219170">
              <a:spcAft>
                <a:spcPts val="1600"/>
              </a:spcAft>
              <a:buClr>
                <a:srgbClr val="000000"/>
              </a:buClr>
            </a:pPr>
            <a:r>
              <a:rPr lang="en-US" sz="1600" kern="0" dirty="0">
                <a:solidFill>
                  <a:srgbClr val="000000"/>
                </a:solidFill>
                <a:latin typeface="Consolas" panose="020B0609020204030204" pitchFamily="49" charset="0"/>
                <a:cs typeface="Consolas" panose="020B0609020204030204" pitchFamily="49" charset="0"/>
                <a:sym typeface="Arial"/>
              </a:rPr>
              <a:t>The sentiment of this review is” </a:t>
            </a:r>
            <a:r>
              <a:rPr lang="en-US" sz="1600" kern="0" dirty="0">
                <a:solidFill>
                  <a:prstClr val="white"/>
                </a:solidFill>
                <a:highlight>
                  <a:srgbClr val="000000"/>
                </a:highlight>
                <a:latin typeface="Consolas" panose="020B0609020204030204" pitchFamily="49" charset="0"/>
                <a:cs typeface="Consolas" panose="020B0609020204030204" pitchFamily="49" charset="0"/>
                <a:sym typeface="Arial"/>
              </a:rPr>
              <a:t>[MASK]</a:t>
            </a:r>
            <a:endParaRPr lang="en-US" sz="1600" kern="0" dirty="0">
              <a:solidFill>
                <a:srgbClr val="000000"/>
              </a:solidFill>
              <a:latin typeface="Consolas" panose="020B0609020204030204" pitchFamily="49" charset="0"/>
              <a:cs typeface="Consolas" panose="020B0609020204030204" pitchFamily="49" charset="0"/>
              <a:sym typeface="Arial"/>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8661936" y="4115453"/>
            <a:ext cx="2497587" cy="379656"/>
          </a:xfrm>
          <a:prstGeom prst="rect">
            <a:avLst/>
          </a:prstGeom>
          <a:solidFill>
            <a:schemeClr val="bg1">
              <a:lumMod val="95000"/>
            </a:schemeClr>
          </a:solidFill>
        </p:spPr>
        <p:txBody>
          <a:bodyPr wrap="square">
            <a:spAutoFit/>
          </a:bodyPr>
          <a:lstStyle/>
          <a:p>
            <a:pPr defTabSz="1219170">
              <a:spcAft>
                <a:spcPts val="1600"/>
              </a:spcAft>
              <a:buClr>
                <a:srgbClr val="000000"/>
              </a:buClr>
            </a:pPr>
            <a:r>
              <a:rPr lang="en-US" sz="1867" kern="0" dirty="0">
                <a:solidFill>
                  <a:srgbClr val="000000"/>
                </a:solidFill>
                <a:latin typeface="Consolas" panose="020B0609020204030204" pitchFamily="49" charset="0"/>
                <a:cs typeface="Consolas" panose="020B0609020204030204" pitchFamily="49" charset="0"/>
                <a:sym typeface="Arial"/>
              </a:rPr>
              <a:t>“...</a:t>
            </a:r>
            <a:r>
              <a:rPr lang="en-US" sz="1867" kern="0" dirty="0">
                <a:solidFill>
                  <a:srgbClr val="0070C0"/>
                </a:solidFill>
                <a:latin typeface="Consolas" panose="020B0609020204030204" pitchFamily="49" charset="0"/>
                <a:cs typeface="Consolas" panose="020B0609020204030204" pitchFamily="49" charset="0"/>
                <a:sym typeface="Arial"/>
              </a:rPr>
              <a:t>is negative.</a:t>
            </a:r>
            <a:r>
              <a:rPr lang="en-US" sz="1867" kern="0" dirty="0">
                <a:solidFill>
                  <a:srgbClr val="000000"/>
                </a:solidFill>
                <a:latin typeface="Consolas" panose="020B0609020204030204" pitchFamily="49" charset="0"/>
                <a:cs typeface="Consolas" panose="020B0609020204030204" pitchFamily="49" charset="0"/>
                <a:sym typeface="Arial"/>
              </a:rPr>
              <a:t>”</a:t>
            </a:r>
            <a:endParaRPr lang="en-US" sz="1867" kern="0" dirty="0">
              <a:solidFill>
                <a:srgbClr val="0070C0"/>
              </a:solidFill>
              <a:latin typeface="Consolas" panose="020B0609020204030204" pitchFamily="49" charset="0"/>
              <a:cs typeface="Consolas" panose="020B0609020204030204" pitchFamily="49" charset="0"/>
              <a:sym typeface="Arial"/>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593509" y="2358361"/>
            <a:ext cx="5784819" cy="666977"/>
          </a:xfrm>
          <a:prstGeom prst="rect">
            <a:avLst/>
          </a:prstGeom>
          <a:noFill/>
        </p:spPr>
        <p:txBody>
          <a:bodyPr wrap="square">
            <a:spAutoFit/>
          </a:bodyPr>
          <a:lstStyle/>
          <a:p>
            <a:pPr defTabSz="1219170">
              <a:buClr>
                <a:srgbClr val="000000"/>
              </a:buClr>
            </a:pPr>
            <a:r>
              <a:rPr lang="en-US" sz="1867" b="1" kern="0" dirty="0">
                <a:solidFill>
                  <a:srgbClr val="000000"/>
                </a:solidFill>
                <a:latin typeface="Corbel" panose="020B0503020204020204" pitchFamily="34" charset="0"/>
                <a:cs typeface="Arial"/>
                <a:sym typeface="Arial"/>
              </a:rPr>
              <a:t>Review:</a:t>
            </a:r>
            <a:r>
              <a:rPr lang="en-US" sz="1867" kern="0" dirty="0">
                <a:solidFill>
                  <a:srgbClr val="000000"/>
                </a:solidFill>
                <a:latin typeface="Arial"/>
                <a:cs typeface="Arial"/>
                <a:sym typeface="Arial"/>
              </a:rPr>
              <a:t> </a:t>
            </a:r>
            <a:r>
              <a:rPr lang="en-US" sz="1867" kern="0" dirty="0">
                <a:solidFill>
                  <a:srgbClr val="000000"/>
                </a:solidFill>
                <a:latin typeface="Consolas" panose="020B0609020204030204" pitchFamily="49" charset="0"/>
                <a:cs typeface="Consolas" panose="020B0609020204030204" pitchFamily="49" charset="0"/>
                <a:sym typeface="Arial"/>
              </a:rPr>
              <a:t>“While this restaurant is popular on Google, I absolutely disliked it.”</a:t>
            </a:r>
          </a:p>
        </p:txBody>
      </p:sp>
      <p:sp>
        <p:nvSpPr>
          <p:cNvPr id="51" name="Freeform 50">
            <a:extLst>
              <a:ext uri="{FF2B5EF4-FFF2-40B4-BE49-F238E27FC236}">
                <a16:creationId xmlns:a16="http://schemas.microsoft.com/office/drawing/2014/main" id="{ADE30BA8-531B-5C3A-C9C7-E07DAE8E4671}"/>
              </a:ext>
            </a:extLst>
          </p:cNvPr>
          <p:cNvSpPr/>
          <p:nvPr/>
        </p:nvSpPr>
        <p:spPr>
          <a:xfrm>
            <a:off x="320311" y="2742562"/>
            <a:ext cx="232000" cy="1149725"/>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232000 w 232000"/>
                      <a:gd name="connsiteY0" fmla="*/ 0 h 1149725"/>
                      <a:gd name="connsiteX1" fmla="*/ 8 w 232000"/>
                      <a:gd name="connsiteY1" fmla="*/ 556074 h 1149725"/>
                      <a:gd name="connsiteX2" fmla="*/ 222021 w 232000"/>
                      <a:gd name="connsiteY2" fmla="*/ 1149725 h 1149725"/>
                      <a:gd name="connsiteX3" fmla="*/ 222021 w 232000"/>
                      <a:gd name="connsiteY3" fmla="*/ 1149725 h 1149725"/>
                    </a:gdLst>
                    <a:ahLst/>
                    <a:cxnLst>
                      <a:cxn ang="0">
                        <a:pos x="connsiteX0" y="connsiteY0"/>
                      </a:cxn>
                      <a:cxn ang="0">
                        <a:pos x="connsiteX1" y="connsiteY1"/>
                      </a:cxn>
                      <a:cxn ang="0">
                        <a:pos x="connsiteX2" y="connsiteY2"/>
                      </a:cxn>
                      <a:cxn ang="0">
                        <a:pos x="connsiteX3" y="connsiteY3"/>
                      </a:cxn>
                    </a:cxnLst>
                    <a:rect l="l" t="t" r="r" b="b"/>
                    <a:pathLst>
                      <a:path w="232000" h="1149725" extrusionOk="0">
                        <a:moveTo>
                          <a:pt x="232000" y="0"/>
                        </a:moveTo>
                        <a:cubicBezTo>
                          <a:pt x="86084" y="163259"/>
                          <a:pt x="-24400" y="374238"/>
                          <a:pt x="8" y="556074"/>
                        </a:cubicBezTo>
                        <a:cubicBezTo>
                          <a:pt x="-1653" y="747695"/>
                          <a:pt x="222019" y="1149725"/>
                          <a:pt x="222021" y="1149725"/>
                        </a:cubicBezTo>
                        <a:lnTo>
                          <a:pt x="222021" y="1149725"/>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prstClr val="white"/>
              </a:solidFill>
              <a:latin typeface="Corbel" panose="020B0503020204020204"/>
              <a:sym typeface="Arial"/>
            </a:endParaRPr>
          </a:p>
        </p:txBody>
      </p:sp>
      <p:sp>
        <p:nvSpPr>
          <p:cNvPr id="53" name="TextBox 52">
            <a:extLst>
              <a:ext uri="{FF2B5EF4-FFF2-40B4-BE49-F238E27FC236}">
                <a16:creationId xmlns:a16="http://schemas.microsoft.com/office/drawing/2014/main" id="{CB956AF6-26FB-B35D-EB6A-C183F78F344B}"/>
              </a:ext>
            </a:extLst>
          </p:cNvPr>
          <p:cNvSpPr txBox="1"/>
          <p:nvPr/>
        </p:nvSpPr>
        <p:spPr>
          <a:xfrm>
            <a:off x="399189" y="3072104"/>
            <a:ext cx="620584" cy="461665"/>
          </a:xfrm>
          <a:prstGeom prst="rect">
            <a:avLst/>
          </a:prstGeom>
          <a:noFill/>
        </p:spPr>
        <p:txBody>
          <a:bodyPr wrap="square">
            <a:spAutoFit/>
          </a:bodyPr>
          <a:lstStyle/>
          <a:p>
            <a:pPr defTabSz="1219170">
              <a:buClr>
                <a:srgbClr val="000000"/>
              </a:buClr>
            </a:pPr>
            <a:r>
              <a:rPr lang="en-US" sz="2400" kern="0" dirty="0">
                <a:solidFill>
                  <a:srgbClr val="000000"/>
                </a:solidFill>
                <a:latin typeface="Arial"/>
                <a:cs typeface="Arial"/>
                <a:sym typeface="Arial"/>
              </a:rPr>
              <a:t>✍️</a:t>
            </a:r>
          </a:p>
        </p:txBody>
      </p:sp>
      <p:sp>
        <p:nvSpPr>
          <p:cNvPr id="3" name="Slide Number Placeholder 2">
            <a:extLst>
              <a:ext uri="{FF2B5EF4-FFF2-40B4-BE49-F238E27FC236}">
                <a16:creationId xmlns:a16="http://schemas.microsoft.com/office/drawing/2014/main" id="{EB548201-D92B-8C3F-98C6-0217F448D7B7}"/>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latin typeface="Arial"/>
                <a:cs typeface="Arial"/>
                <a:sym typeface="Arial"/>
              </a:rPr>
              <a:pPr defTabSz="1219170">
                <a:buClr>
                  <a:srgbClr val="000000"/>
                </a:buClr>
              </a:pPr>
              <a:t>15</a:t>
            </a:fld>
            <a:endParaRPr lang="en-US" kern="0">
              <a:solidFill>
                <a:prstClr val="black">
                  <a:tint val="75000"/>
                </a:prstClr>
              </a:solidFill>
              <a:latin typeface="Arial"/>
              <a:cs typeface="Arial"/>
              <a:sym typeface="Arial"/>
            </a:endParaRPr>
          </a:p>
        </p:txBody>
      </p:sp>
      <p:sp>
        <p:nvSpPr>
          <p:cNvPr id="706" name="标题 705">
            <a:extLst>
              <a:ext uri="{FF2B5EF4-FFF2-40B4-BE49-F238E27FC236}">
                <a16:creationId xmlns:a16="http://schemas.microsoft.com/office/drawing/2014/main" id="{D8190598-AC5E-91A3-E3E2-BC141B756635}"/>
              </a:ext>
            </a:extLst>
          </p:cNvPr>
          <p:cNvSpPr>
            <a:spLocks noGrp="1"/>
          </p:cNvSpPr>
          <p:nvPr>
            <p:ph type="title"/>
          </p:nvPr>
        </p:nvSpPr>
        <p:spPr/>
        <p:txBody>
          <a:bodyPr/>
          <a:lstStyle/>
          <a:p>
            <a:r>
              <a:rPr lang="en-US" altLang="zh-CN" b="1" dirty="0">
                <a:solidFill>
                  <a:srgbClr val="0070C0"/>
                </a:solidFill>
              </a:rPr>
              <a:t>Adaptation</a:t>
            </a:r>
            <a:endParaRPr lang="zh-CN" altLang="en-US" dirty="0"/>
          </a:p>
        </p:txBody>
      </p:sp>
    </p:spTree>
    <p:extLst>
      <p:ext uri="{BB962C8B-B14F-4D97-AF65-F5344CB8AC3E}">
        <p14:creationId xmlns:p14="http://schemas.microsoft.com/office/powerpoint/2010/main" val="4000492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2E1A717-0053-F749-B6BD-679DB85F3453}"/>
              </a:ext>
            </a:extLst>
          </p:cNvPr>
          <p:cNvPicPr>
            <a:picLocks noChangeAspect="1"/>
          </p:cNvPicPr>
          <p:nvPr/>
        </p:nvPicPr>
        <p:blipFill>
          <a:blip r:embed="rId2"/>
          <a:stretch>
            <a:fillRect/>
          </a:stretch>
        </p:blipFill>
        <p:spPr>
          <a:xfrm>
            <a:off x="1227403" y="920108"/>
            <a:ext cx="9737193" cy="5170103"/>
          </a:xfrm>
          <a:prstGeom prst="rect">
            <a:avLst/>
          </a:prstGeom>
        </p:spPr>
      </p:pic>
    </p:spTree>
    <p:extLst>
      <p:ext uri="{BB962C8B-B14F-4D97-AF65-F5344CB8AC3E}">
        <p14:creationId xmlns:p14="http://schemas.microsoft.com/office/powerpoint/2010/main" val="26352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B303E4A-D707-3540-35C6-86D865F3320D}"/>
              </a:ext>
            </a:extLst>
          </p:cNvPr>
          <p:cNvPicPr>
            <a:picLocks noChangeAspect="1"/>
          </p:cNvPicPr>
          <p:nvPr/>
        </p:nvPicPr>
        <p:blipFill>
          <a:blip r:embed="rId2"/>
          <a:stretch>
            <a:fillRect/>
          </a:stretch>
        </p:blipFill>
        <p:spPr>
          <a:xfrm>
            <a:off x="1064580" y="691907"/>
            <a:ext cx="10062840" cy="5474185"/>
          </a:xfrm>
          <a:prstGeom prst="rect">
            <a:avLst/>
          </a:prstGeom>
        </p:spPr>
      </p:pic>
    </p:spTree>
    <p:extLst>
      <p:ext uri="{BB962C8B-B14F-4D97-AF65-F5344CB8AC3E}">
        <p14:creationId xmlns:p14="http://schemas.microsoft.com/office/powerpoint/2010/main" val="3943688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8177AB7-AE5F-FA61-4422-546E5FE188FB}"/>
              </a:ext>
            </a:extLst>
          </p:cNvPr>
          <p:cNvSpPr>
            <a:spLocks noGrp="1"/>
          </p:cNvSpPr>
          <p:nvPr>
            <p:ph type="sldNum" sz="quarter" idx="12"/>
          </p:nvPr>
        </p:nvSpPr>
        <p:spPr/>
        <p:txBody>
          <a:bodyPr/>
          <a:lstStyle/>
          <a:p>
            <a:fld id="{494B4E53-BCCB-BE4E-A28A-722B6992CCD5}" type="slidenum">
              <a:rPr lang="en-US" smtClean="0"/>
              <a:t>18</a:t>
            </a:fld>
            <a:endParaRPr lang="en-US"/>
          </a:p>
        </p:txBody>
      </p:sp>
      <p:pic>
        <p:nvPicPr>
          <p:cNvPr id="6" name="图片 5">
            <a:extLst>
              <a:ext uri="{FF2B5EF4-FFF2-40B4-BE49-F238E27FC236}">
                <a16:creationId xmlns:a16="http://schemas.microsoft.com/office/drawing/2014/main" id="{FD4BE96F-1E0A-D9BB-741D-7A6433C10E4B}"/>
              </a:ext>
            </a:extLst>
          </p:cNvPr>
          <p:cNvPicPr>
            <a:picLocks noChangeAspect="1"/>
          </p:cNvPicPr>
          <p:nvPr/>
        </p:nvPicPr>
        <p:blipFill>
          <a:blip r:embed="rId3"/>
          <a:stretch>
            <a:fillRect/>
          </a:stretch>
        </p:blipFill>
        <p:spPr>
          <a:xfrm>
            <a:off x="891553" y="585926"/>
            <a:ext cx="10408894" cy="5256701"/>
          </a:xfrm>
          <a:prstGeom prst="rect">
            <a:avLst/>
          </a:prstGeom>
        </p:spPr>
      </p:pic>
    </p:spTree>
    <p:extLst>
      <p:ext uri="{BB962C8B-B14F-4D97-AF65-F5344CB8AC3E}">
        <p14:creationId xmlns:p14="http://schemas.microsoft.com/office/powerpoint/2010/main" val="3883682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01406-3824-DDA7-BDFE-6B80BA78217E}"/>
              </a:ext>
            </a:extLst>
          </p:cNvPr>
          <p:cNvSpPr>
            <a:spLocks noGrp="1"/>
          </p:cNvSpPr>
          <p:nvPr>
            <p:ph type="title"/>
          </p:nvPr>
        </p:nvSpPr>
        <p:spPr/>
        <p:txBody>
          <a:bodyPr/>
          <a:lstStyle/>
          <a:p>
            <a:r>
              <a:rPr lang="en-US" altLang="zh-CN" dirty="0"/>
              <a:t>Language models</a:t>
            </a:r>
            <a:r>
              <a:rPr lang="zh-CN" altLang="en-US" dirty="0"/>
              <a:t>的一些问题</a:t>
            </a:r>
          </a:p>
        </p:txBody>
      </p:sp>
      <p:sp>
        <p:nvSpPr>
          <p:cNvPr id="3" name="内容占位符 2">
            <a:extLst>
              <a:ext uri="{FF2B5EF4-FFF2-40B4-BE49-F238E27FC236}">
                <a16:creationId xmlns:a16="http://schemas.microsoft.com/office/drawing/2014/main" id="{2C6F659C-0514-3C26-7BB1-531BDCB8385B}"/>
              </a:ext>
            </a:extLst>
          </p:cNvPr>
          <p:cNvSpPr>
            <a:spLocks noGrp="1"/>
          </p:cNvSpPr>
          <p:nvPr>
            <p:ph idx="1"/>
          </p:nvPr>
        </p:nvSpPr>
        <p:spPr>
          <a:xfrm>
            <a:off x="376845" y="1540625"/>
            <a:ext cx="11438311" cy="1451150"/>
          </a:xfrm>
        </p:spPr>
        <p:txBody>
          <a:bodyPr/>
          <a:lstStyle/>
          <a:p>
            <a:r>
              <a:rPr lang="en-US" altLang="zh-CN" dirty="0"/>
              <a:t>AI</a:t>
            </a:r>
            <a:r>
              <a:rPr lang="zh-CN" altLang="en-US" dirty="0"/>
              <a:t>公平，涉及种族歧视、性别偏见等</a:t>
            </a:r>
            <a:endParaRPr lang="en-US" altLang="zh-CN" dirty="0"/>
          </a:p>
          <a:p>
            <a:r>
              <a:rPr lang="zh-CN" altLang="en-US" dirty="0"/>
              <a:t>编造危害性内容，比如谣言等</a:t>
            </a:r>
          </a:p>
        </p:txBody>
      </p:sp>
      <p:sp>
        <p:nvSpPr>
          <p:cNvPr id="4" name="灯片编号占位符 3">
            <a:extLst>
              <a:ext uri="{FF2B5EF4-FFF2-40B4-BE49-F238E27FC236}">
                <a16:creationId xmlns:a16="http://schemas.microsoft.com/office/drawing/2014/main" id="{9DF3A31E-E8C0-2231-9759-A6FAF5505C5A}"/>
              </a:ext>
            </a:extLst>
          </p:cNvPr>
          <p:cNvSpPr>
            <a:spLocks noGrp="1"/>
          </p:cNvSpPr>
          <p:nvPr>
            <p:ph type="sldNum" sz="quarter" idx="12"/>
          </p:nvPr>
        </p:nvSpPr>
        <p:spPr/>
        <p:txBody>
          <a:bodyPr/>
          <a:lstStyle/>
          <a:p>
            <a:fld id="{494B4E53-BCCB-BE4E-A28A-722B6992CCD5}" type="slidenum">
              <a:rPr lang="en-US" smtClean="0"/>
              <a:t>19</a:t>
            </a:fld>
            <a:endParaRPr lang="en-US"/>
          </a:p>
        </p:txBody>
      </p:sp>
    </p:spTree>
    <p:extLst>
      <p:ext uri="{BB962C8B-B14F-4D97-AF65-F5344CB8AC3E}">
        <p14:creationId xmlns:p14="http://schemas.microsoft.com/office/powerpoint/2010/main" val="2429643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zh-CN" altLang="en-US" b="1" dirty="0"/>
              <a:t>什么是</a:t>
            </a:r>
            <a:r>
              <a:rPr lang="en-US" altLang="zh-CN" b="1" dirty="0"/>
              <a:t>Language model</a:t>
            </a:r>
          </a:p>
          <a:p>
            <a:r>
              <a:rPr lang="en-US" altLang="zh-CN" b="1" dirty="0"/>
              <a:t>Transformer</a:t>
            </a:r>
          </a:p>
          <a:p>
            <a:r>
              <a:rPr lang="en-US" altLang="zh-CN" b="1" dirty="0"/>
              <a:t>Bert</a:t>
            </a:r>
          </a:p>
          <a:p>
            <a:r>
              <a:rPr lang="en-US" altLang="zh-CN" dirty="0" err="1"/>
              <a:t>OpenAI</a:t>
            </a:r>
            <a:r>
              <a:rPr lang="en-US" altLang="zh-CN" dirty="0"/>
              <a:t> GPT</a:t>
            </a:r>
          </a:p>
          <a:p>
            <a:r>
              <a:rPr lang="en-US" altLang="zh-CN" dirty="0" err="1"/>
              <a:t>RoBERTa</a:t>
            </a:r>
            <a:endParaRPr lang="en-US" altLang="zh-CN" dirty="0"/>
          </a:p>
          <a:p>
            <a:r>
              <a:rPr lang="en-US" altLang="zh-CN" dirty="0"/>
              <a:t>ELECTRA</a:t>
            </a:r>
            <a:endParaRPr lang="zh-CN" altLang="en-US" dirty="0"/>
          </a:p>
        </p:txBody>
      </p:sp>
    </p:spTree>
    <p:extLst>
      <p:ext uri="{BB962C8B-B14F-4D97-AF65-F5344CB8AC3E}">
        <p14:creationId xmlns:p14="http://schemas.microsoft.com/office/powerpoint/2010/main" val="1219987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zh-CN" altLang="en-US" b="1" dirty="0"/>
              <a:t>什么是</a:t>
            </a:r>
            <a:r>
              <a:rPr lang="en-US" altLang="zh-CN" b="1" dirty="0"/>
              <a:t>Language model</a:t>
            </a:r>
          </a:p>
          <a:p>
            <a:r>
              <a:rPr lang="en-US" altLang="zh-CN" b="1" dirty="0">
                <a:solidFill>
                  <a:schemeClr val="accent1"/>
                </a:solidFill>
              </a:rPr>
              <a:t>Transformer</a:t>
            </a:r>
          </a:p>
          <a:p>
            <a:r>
              <a:rPr lang="en-US" altLang="zh-CN" b="1" dirty="0"/>
              <a:t>Bert</a:t>
            </a:r>
          </a:p>
          <a:p>
            <a:r>
              <a:rPr lang="en-US" altLang="zh-CN" dirty="0" err="1"/>
              <a:t>OpenAI</a:t>
            </a:r>
            <a:r>
              <a:rPr lang="en-US" altLang="zh-CN" dirty="0"/>
              <a:t> GPT</a:t>
            </a:r>
          </a:p>
          <a:p>
            <a:r>
              <a:rPr lang="en-US" altLang="zh-CN" dirty="0" err="1"/>
              <a:t>RoBERTa</a:t>
            </a:r>
            <a:endParaRPr lang="en-US" altLang="zh-CN" dirty="0"/>
          </a:p>
          <a:p>
            <a:r>
              <a:rPr lang="en-US" altLang="zh-CN" dirty="0"/>
              <a:t>ELECTRA</a:t>
            </a:r>
            <a:endParaRPr lang="zh-CN" altLang="en-US" dirty="0"/>
          </a:p>
        </p:txBody>
      </p:sp>
    </p:spTree>
    <p:extLst>
      <p:ext uri="{BB962C8B-B14F-4D97-AF65-F5344CB8AC3E}">
        <p14:creationId xmlns:p14="http://schemas.microsoft.com/office/powerpoint/2010/main" val="3808055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2400" dirty="0">
                <a:solidFill>
                  <a:schemeClr val="bg1">
                    <a:lumMod val="50000"/>
                  </a:schemeClr>
                </a:solidFill>
                <a:latin typeface="Corbel" panose="020B0503020204020204" pitchFamily="34" charset="0"/>
              </a:rPr>
              <a:t>[Vaswani et al. 2017]</a:t>
            </a:r>
            <a:endParaRPr lang="en-US"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idx="1"/>
          </p:nvPr>
        </p:nvSpPr>
        <p:spPr/>
        <p:txBody>
          <a:bodyPr/>
          <a:lstStyle/>
          <a:p>
            <a:r>
              <a:rPr lang="en-US" dirty="0"/>
              <a:t>An </a:t>
            </a:r>
            <a:r>
              <a:rPr lang="en-US" dirty="0">
                <a:solidFill>
                  <a:srgbClr val="C00000"/>
                </a:solidFill>
              </a:rPr>
              <a:t>encoder-decoder</a:t>
            </a:r>
            <a:r>
              <a:rPr lang="en-US" dirty="0"/>
              <a:t> architecture </a:t>
            </a:r>
            <a:br>
              <a:rPr lang="en-US" dirty="0"/>
            </a:br>
            <a:r>
              <a:rPr lang="en-US" dirty="0"/>
              <a:t>built with </a:t>
            </a:r>
            <a:r>
              <a:rPr lang="en-US" dirty="0">
                <a:solidFill>
                  <a:srgbClr val="C00000"/>
                </a:solidFill>
              </a:rPr>
              <a:t>attention </a:t>
            </a:r>
            <a:r>
              <a:rPr lang="en-US" dirty="0"/>
              <a:t>modules. </a:t>
            </a:r>
          </a:p>
          <a:p>
            <a:r>
              <a:rPr lang="en-US" altLang="zh-CN" b="0" i="0" dirty="0">
                <a:solidFill>
                  <a:srgbClr val="121212"/>
                </a:solidFill>
                <a:effectLst/>
                <a:latin typeface="-apple-system"/>
              </a:rPr>
              <a:t>Sequence-to-sequence</a:t>
            </a:r>
            <a:endParaRPr lang="en-US" dirty="0"/>
          </a:p>
        </p:txBody>
      </p:sp>
      <p:pic>
        <p:nvPicPr>
          <p:cNvPr id="7" name="Picture 6" descr="Diagram&#10;&#10;Description automatically generated">
            <a:extLst>
              <a:ext uri="{FF2B5EF4-FFF2-40B4-BE49-F238E27FC236}">
                <a16:creationId xmlns:a16="http://schemas.microsoft.com/office/drawing/2014/main" id="{0B1B48BF-FBEF-CDB9-75CD-8B6AB014AF48}"/>
              </a:ext>
            </a:extLst>
          </p:cNvPr>
          <p:cNvPicPr>
            <a:picLocks noChangeAspect="1"/>
          </p:cNvPicPr>
          <p:nvPr/>
        </p:nvPicPr>
        <p:blipFill>
          <a:blip r:embed="rId2"/>
          <a:stretch>
            <a:fillRect/>
          </a:stretch>
        </p:blipFill>
        <p:spPr>
          <a:xfrm>
            <a:off x="7181185" y="0"/>
            <a:ext cx="4840481" cy="6858000"/>
          </a:xfrm>
          <a:prstGeom prst="rect">
            <a:avLst/>
          </a:prstGeom>
        </p:spPr>
      </p:pic>
      <p:pic>
        <p:nvPicPr>
          <p:cNvPr id="8" name="Picture 7" descr="ãTransformerãçåçæå°çµæ">
            <a:extLst>
              <a:ext uri="{FF2B5EF4-FFF2-40B4-BE49-F238E27FC236}">
                <a16:creationId xmlns:a16="http://schemas.microsoft.com/office/drawing/2014/main" id="{D4C779AD-BD1C-00F6-2B9A-52C265DBC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738" y="80510"/>
            <a:ext cx="2001524" cy="18558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494B4E53-BCCB-BE4E-A28A-722B6992CCD5}" type="slidenum">
              <a:rPr kumimoji="0" lang="en-US" sz="1600" b="0" i="0" u="none" strike="noStrike" kern="0" cap="none" spc="0" normalizeH="0" baseline="0" noProof="0">
                <a:ln>
                  <a:noFill/>
                </a:ln>
                <a:solidFill>
                  <a:prstClr val="black">
                    <a:tint val="75000"/>
                  </a:prstClr>
                </a:solidFill>
                <a:effectLst/>
                <a:uLnTx/>
                <a:uFillTx/>
                <a:latin typeface="Corbel" panose="020B0503020204020204" pitchFamily="34" charset="0"/>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21</a:t>
            </a:fld>
            <a:endParaRPr kumimoji="0" lang="en-US" sz="1600" b="0" i="0" u="none" strike="noStrike" kern="0" cap="none" spc="0" normalizeH="0" baseline="0" noProof="0" dirty="0">
              <a:ln>
                <a:noFill/>
              </a:ln>
              <a:solidFill>
                <a:prstClr val="black">
                  <a:tint val="75000"/>
                </a:prstClr>
              </a:solidFill>
              <a:effectLst/>
              <a:uLnTx/>
              <a:uFillTx/>
              <a:latin typeface="Corbel" panose="020B0503020204020204" pitchFamily="34" charset="0"/>
              <a:ea typeface="+mn-ea"/>
              <a:cs typeface="Arial"/>
              <a:sym typeface="Arial"/>
            </a:endParaRPr>
          </a:p>
        </p:txBody>
      </p:sp>
    </p:spTree>
    <p:extLst>
      <p:ext uri="{BB962C8B-B14F-4D97-AF65-F5344CB8AC3E}">
        <p14:creationId xmlns:p14="http://schemas.microsoft.com/office/powerpoint/2010/main" val="5424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B9CA0-E2EE-EDD3-CC88-2E68F6AF4F80}"/>
              </a:ext>
            </a:extLst>
          </p:cNvPr>
          <p:cNvSpPr>
            <a:spLocks noGrp="1"/>
          </p:cNvSpPr>
          <p:nvPr>
            <p:ph type="title"/>
          </p:nvPr>
        </p:nvSpPr>
        <p:spPr/>
        <p:txBody>
          <a:bodyPr/>
          <a:lstStyle/>
          <a:p>
            <a:r>
              <a:rPr lang="en-US" altLang="zh-CN" dirty="0"/>
              <a:t>Self-Attention</a:t>
            </a:r>
            <a:endParaRPr lang="zh-CN" altLang="en-US" dirty="0"/>
          </a:p>
        </p:txBody>
      </p:sp>
      <p:sp>
        <p:nvSpPr>
          <p:cNvPr id="3" name="内容占位符 2">
            <a:extLst>
              <a:ext uri="{FF2B5EF4-FFF2-40B4-BE49-F238E27FC236}">
                <a16:creationId xmlns:a16="http://schemas.microsoft.com/office/drawing/2014/main" id="{48E121B3-B351-8097-54CA-65D651B6560C}"/>
              </a:ext>
            </a:extLst>
          </p:cNvPr>
          <p:cNvSpPr>
            <a:spLocks noGrp="1"/>
          </p:cNvSpPr>
          <p:nvPr>
            <p:ph idx="1"/>
          </p:nvPr>
        </p:nvSpPr>
        <p:spPr/>
        <p:txBody>
          <a:bodyPr/>
          <a:lstStyle/>
          <a:p>
            <a:r>
              <a:rPr lang="zh-CN" altLang="en-US" dirty="0"/>
              <a:t>表示出每个词与其它词之间的依赖关系，或者说其它词对该词的影响程度</a:t>
            </a:r>
          </a:p>
        </p:txBody>
      </p:sp>
      <p:sp>
        <p:nvSpPr>
          <p:cNvPr id="4" name="灯片编号占位符 3">
            <a:extLst>
              <a:ext uri="{FF2B5EF4-FFF2-40B4-BE49-F238E27FC236}">
                <a16:creationId xmlns:a16="http://schemas.microsoft.com/office/drawing/2014/main" id="{1956926E-C101-813E-CA3B-9AC09A9756C0}"/>
              </a:ext>
            </a:extLst>
          </p:cNvPr>
          <p:cNvSpPr>
            <a:spLocks noGrp="1"/>
          </p:cNvSpPr>
          <p:nvPr>
            <p:ph type="sldNum" sz="quarter" idx="12"/>
          </p:nvPr>
        </p:nvSpPr>
        <p:spPr/>
        <p:txBody>
          <a:bodyPr/>
          <a:lstStyle/>
          <a:p>
            <a:fld id="{494B4E53-BCCB-BE4E-A28A-722B6992CCD5}" type="slidenum">
              <a:rPr lang="en-US" smtClean="0"/>
              <a:pPr/>
              <a:t>22</a:t>
            </a:fld>
            <a:endParaRPr lang="en-US" dirty="0"/>
          </a:p>
        </p:txBody>
      </p:sp>
      <p:pic>
        <p:nvPicPr>
          <p:cNvPr id="6" name="图片 5">
            <a:extLst>
              <a:ext uri="{FF2B5EF4-FFF2-40B4-BE49-F238E27FC236}">
                <a16:creationId xmlns:a16="http://schemas.microsoft.com/office/drawing/2014/main" id="{5EE96873-1DBA-44E1-478C-0B6F235D9BBF}"/>
              </a:ext>
            </a:extLst>
          </p:cNvPr>
          <p:cNvPicPr>
            <a:picLocks noChangeAspect="1"/>
          </p:cNvPicPr>
          <p:nvPr/>
        </p:nvPicPr>
        <p:blipFill>
          <a:blip r:embed="rId2"/>
          <a:stretch>
            <a:fillRect/>
          </a:stretch>
        </p:blipFill>
        <p:spPr>
          <a:xfrm>
            <a:off x="4400313" y="3128983"/>
            <a:ext cx="3391373" cy="2667372"/>
          </a:xfrm>
          <a:prstGeom prst="rect">
            <a:avLst/>
          </a:prstGeom>
        </p:spPr>
      </p:pic>
    </p:spTree>
    <p:extLst>
      <p:ext uri="{BB962C8B-B14F-4D97-AF65-F5344CB8AC3E}">
        <p14:creationId xmlns:p14="http://schemas.microsoft.com/office/powerpoint/2010/main" val="2517541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6E366-B111-002E-1C82-B03718514117}"/>
              </a:ext>
            </a:extLst>
          </p:cNvPr>
          <p:cNvSpPr>
            <a:spLocks noGrp="1"/>
          </p:cNvSpPr>
          <p:nvPr>
            <p:ph type="title"/>
          </p:nvPr>
        </p:nvSpPr>
        <p:spPr/>
        <p:txBody>
          <a:bodyPr/>
          <a:lstStyle/>
          <a:p>
            <a:r>
              <a:rPr lang="en-US" altLang="zh-CN" dirty="0"/>
              <a:t>Self-Attention</a:t>
            </a:r>
            <a:endParaRPr lang="zh-CN" altLang="en-US" dirty="0"/>
          </a:p>
        </p:txBody>
      </p:sp>
      <p:pic>
        <p:nvPicPr>
          <p:cNvPr id="6" name="内容占位符 5">
            <a:extLst>
              <a:ext uri="{FF2B5EF4-FFF2-40B4-BE49-F238E27FC236}">
                <a16:creationId xmlns:a16="http://schemas.microsoft.com/office/drawing/2014/main" id="{47EF75BD-07AE-B395-C161-7669BAC1BC50}"/>
              </a:ext>
            </a:extLst>
          </p:cNvPr>
          <p:cNvPicPr>
            <a:picLocks noGrp="1" noChangeAspect="1"/>
          </p:cNvPicPr>
          <p:nvPr>
            <p:ph idx="1"/>
          </p:nvPr>
        </p:nvPicPr>
        <p:blipFill>
          <a:blip r:embed="rId2"/>
          <a:stretch>
            <a:fillRect/>
          </a:stretch>
        </p:blipFill>
        <p:spPr>
          <a:xfrm>
            <a:off x="2376534" y="1539875"/>
            <a:ext cx="7438933" cy="4637088"/>
          </a:xfrm>
        </p:spPr>
      </p:pic>
      <p:sp>
        <p:nvSpPr>
          <p:cNvPr id="4" name="灯片编号占位符 3">
            <a:extLst>
              <a:ext uri="{FF2B5EF4-FFF2-40B4-BE49-F238E27FC236}">
                <a16:creationId xmlns:a16="http://schemas.microsoft.com/office/drawing/2014/main" id="{0DE2FF8E-75B4-42CB-9B25-D21CCF34D296}"/>
              </a:ext>
            </a:extLst>
          </p:cNvPr>
          <p:cNvSpPr>
            <a:spLocks noGrp="1"/>
          </p:cNvSpPr>
          <p:nvPr>
            <p:ph type="sldNum" sz="quarter" idx="12"/>
          </p:nvPr>
        </p:nvSpPr>
        <p:spPr/>
        <p:txBody>
          <a:bodyPr/>
          <a:lstStyle/>
          <a:p>
            <a:fld id="{494B4E53-BCCB-BE4E-A28A-722B6992CCD5}" type="slidenum">
              <a:rPr lang="en-US" smtClean="0"/>
              <a:pPr/>
              <a:t>23</a:t>
            </a:fld>
            <a:endParaRPr lang="en-US" dirty="0"/>
          </a:p>
        </p:txBody>
      </p:sp>
    </p:spTree>
    <p:extLst>
      <p:ext uri="{BB962C8B-B14F-4D97-AF65-F5344CB8AC3E}">
        <p14:creationId xmlns:p14="http://schemas.microsoft.com/office/powerpoint/2010/main" val="618738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300DF-720B-346C-BDE2-1B4E61F5C306}"/>
              </a:ext>
            </a:extLst>
          </p:cNvPr>
          <p:cNvSpPr>
            <a:spLocks noGrp="1"/>
          </p:cNvSpPr>
          <p:nvPr>
            <p:ph type="title"/>
          </p:nvPr>
        </p:nvSpPr>
        <p:spPr/>
        <p:txBody>
          <a:bodyPr>
            <a:normAutofit fontScale="90000"/>
          </a:bodyPr>
          <a:lstStyle/>
          <a:p>
            <a:r>
              <a:rPr lang="en-US" altLang="zh-CN" dirty="0"/>
              <a:t>Self-Attention</a:t>
            </a:r>
            <a:r>
              <a:rPr lang="zh-CN" altLang="en-US" dirty="0"/>
              <a:t>：计算两个向量之间的关联性</a:t>
            </a:r>
          </a:p>
        </p:txBody>
      </p:sp>
      <p:pic>
        <p:nvPicPr>
          <p:cNvPr id="6" name="内容占位符 5">
            <a:extLst>
              <a:ext uri="{FF2B5EF4-FFF2-40B4-BE49-F238E27FC236}">
                <a16:creationId xmlns:a16="http://schemas.microsoft.com/office/drawing/2014/main" id="{6FD43E38-1311-4F3B-0B7E-CF693BDEFB24}"/>
              </a:ext>
            </a:extLst>
          </p:cNvPr>
          <p:cNvPicPr>
            <a:picLocks noGrp="1" noChangeAspect="1"/>
          </p:cNvPicPr>
          <p:nvPr>
            <p:ph idx="1"/>
          </p:nvPr>
        </p:nvPicPr>
        <p:blipFill>
          <a:blip r:embed="rId2"/>
          <a:stretch>
            <a:fillRect/>
          </a:stretch>
        </p:blipFill>
        <p:spPr>
          <a:xfrm>
            <a:off x="4322996" y="1539875"/>
            <a:ext cx="3546008" cy="4637088"/>
          </a:xfrm>
        </p:spPr>
      </p:pic>
      <p:sp>
        <p:nvSpPr>
          <p:cNvPr id="4" name="灯片编号占位符 3">
            <a:extLst>
              <a:ext uri="{FF2B5EF4-FFF2-40B4-BE49-F238E27FC236}">
                <a16:creationId xmlns:a16="http://schemas.microsoft.com/office/drawing/2014/main" id="{360246D4-DA54-4D1F-F4E8-5F9797231DCF}"/>
              </a:ext>
            </a:extLst>
          </p:cNvPr>
          <p:cNvSpPr>
            <a:spLocks noGrp="1"/>
          </p:cNvSpPr>
          <p:nvPr>
            <p:ph type="sldNum" sz="quarter" idx="12"/>
          </p:nvPr>
        </p:nvSpPr>
        <p:spPr/>
        <p:txBody>
          <a:bodyPr/>
          <a:lstStyle/>
          <a:p>
            <a:fld id="{494B4E53-BCCB-BE4E-A28A-722B6992CCD5}" type="slidenum">
              <a:rPr lang="en-US" smtClean="0"/>
              <a:pPr/>
              <a:t>24</a:t>
            </a:fld>
            <a:endParaRPr lang="en-US" dirty="0"/>
          </a:p>
        </p:txBody>
      </p:sp>
    </p:spTree>
    <p:extLst>
      <p:ext uri="{BB962C8B-B14F-4D97-AF65-F5344CB8AC3E}">
        <p14:creationId xmlns:p14="http://schemas.microsoft.com/office/powerpoint/2010/main" val="1909980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idx="1"/>
          </p:nvPr>
        </p:nvSpPr>
        <p:spPr/>
        <p:txBody>
          <a:bodyPr/>
          <a:lstStyle/>
          <a:p>
            <a:r>
              <a:rPr lang="en-US" b="1" dirty="0">
                <a:latin typeface="Corbel" panose="020B0503020204020204" pitchFamily="34" charset="0"/>
                <a:cs typeface="Calibri"/>
              </a:rPr>
              <a:t>Terminology: </a:t>
            </a:r>
          </a:p>
          <a:p>
            <a:pPr lvl="1"/>
            <a:r>
              <a:rPr lang="en-US" b="1" dirty="0">
                <a:solidFill>
                  <a:srgbClr val="7030A0"/>
                </a:solidFill>
                <a:latin typeface="Corbel" panose="020B0503020204020204" pitchFamily="34" charset="0"/>
                <a:cs typeface="Calibri"/>
              </a:rPr>
              <a:t>Query</a:t>
            </a:r>
            <a:r>
              <a:rPr lang="en-US" b="1" dirty="0">
                <a:latin typeface="Corbel" panose="020B0503020204020204" pitchFamily="34" charset="0"/>
                <a:cs typeface="Calibri"/>
              </a:rPr>
              <a:t>: </a:t>
            </a:r>
            <a:r>
              <a:rPr lang="en-US" dirty="0">
                <a:latin typeface="Corbel" panose="020B0503020204020204" pitchFamily="34" charset="0"/>
                <a:cs typeface="Calibri"/>
              </a:rPr>
              <a:t>to match others</a:t>
            </a:r>
          </a:p>
          <a:p>
            <a:pPr lvl="1"/>
            <a:r>
              <a:rPr lang="en-US" b="1" dirty="0">
                <a:solidFill>
                  <a:schemeClr val="accent2">
                    <a:lumMod val="75000"/>
                  </a:schemeClr>
                </a:solidFill>
                <a:latin typeface="Corbel" panose="020B0503020204020204" pitchFamily="34" charset="0"/>
                <a:cs typeface="Calibri"/>
              </a:rPr>
              <a:t>Key</a:t>
            </a:r>
            <a:r>
              <a:rPr lang="en-US" b="1" dirty="0">
                <a:latin typeface="Corbel" panose="020B0503020204020204" pitchFamily="34" charset="0"/>
                <a:cs typeface="Calibri"/>
              </a:rPr>
              <a:t>: </a:t>
            </a:r>
            <a:r>
              <a:rPr lang="en-US" dirty="0">
                <a:latin typeface="Corbel" panose="020B0503020204020204" pitchFamily="34" charset="0"/>
                <a:cs typeface="Calibri"/>
              </a:rPr>
              <a:t>to be matched  </a:t>
            </a:r>
          </a:p>
          <a:p>
            <a:pPr lvl="1"/>
            <a:r>
              <a:rPr lang="en-US" b="1" dirty="0">
                <a:solidFill>
                  <a:srgbClr val="0070C0"/>
                </a:solidFill>
                <a:latin typeface="Corbel" panose="020B0503020204020204" pitchFamily="34" charset="0"/>
                <a:cs typeface="Calibri"/>
              </a:rPr>
              <a:t>Value</a:t>
            </a:r>
            <a:r>
              <a:rPr lang="en-US" b="1" dirty="0">
                <a:latin typeface="Corbel" panose="020B0503020204020204" pitchFamily="34" charset="0"/>
                <a:cs typeface="Calibri"/>
              </a:rPr>
              <a:t>: </a:t>
            </a:r>
            <a:r>
              <a:rPr lang="en-US" dirty="0">
                <a:latin typeface="Corbel" panose="020B0503020204020204" pitchFamily="34" charset="0"/>
                <a:cs typeface="Calibri"/>
              </a:rPr>
              <a:t>information to be extracted</a:t>
            </a:r>
          </a:p>
          <a:p>
            <a:pPr lvl="1"/>
            <a:endParaRPr lang="en-US" dirty="0">
              <a:latin typeface="Corbel" panose="020B0503020204020204" pitchFamily="34" charset="0"/>
              <a:cs typeface="Calibri"/>
            </a:endParaRPr>
          </a:p>
          <a:p>
            <a:r>
              <a:rPr lang="en-US" b="1" dirty="0">
                <a:latin typeface="Corbel" panose="020B0503020204020204" pitchFamily="34" charset="0"/>
                <a:cs typeface="Calibri"/>
              </a:rPr>
              <a:t>Definition: </a:t>
            </a:r>
            <a:r>
              <a:rPr lang="en-US" dirty="0">
                <a:latin typeface="Corbel" panose="020B0503020204020204" pitchFamily="34" charset="0"/>
              </a:rPr>
              <a:t>Given a set of vector </a:t>
            </a:r>
            <a:r>
              <a:rPr lang="en-US" b="1" dirty="0">
                <a:solidFill>
                  <a:srgbClr val="0070C0"/>
                </a:solidFill>
                <a:latin typeface="Corbel" panose="020B0503020204020204" pitchFamily="34" charset="0"/>
                <a:cs typeface="Calibri"/>
              </a:rPr>
              <a:t>values</a:t>
            </a:r>
            <a:r>
              <a:rPr lang="en-US" dirty="0">
                <a:latin typeface="Corbel" panose="020B0503020204020204" pitchFamily="34" charset="0"/>
              </a:rPr>
              <a:t>, and a vector </a:t>
            </a:r>
            <a:r>
              <a:rPr lang="en-US" b="1" dirty="0">
                <a:solidFill>
                  <a:srgbClr val="7030A0"/>
                </a:solidFill>
                <a:latin typeface="Corbel" panose="020B0503020204020204" pitchFamily="34" charset="0"/>
                <a:cs typeface="Calibri"/>
              </a:rPr>
              <a:t>query</a:t>
            </a:r>
            <a:r>
              <a:rPr lang="en-US" dirty="0">
                <a:latin typeface="Corbel" panose="020B0503020204020204" pitchFamily="34" charset="0"/>
              </a:rPr>
              <a:t>, </a:t>
            </a:r>
            <a:r>
              <a:rPr lang="en-US" i="1" dirty="0">
                <a:latin typeface="Corbel" panose="020B0503020204020204" pitchFamily="34" charset="0"/>
              </a:rPr>
              <a:t>attention</a:t>
            </a:r>
            <a:r>
              <a:rPr lang="en-US" dirty="0">
                <a:latin typeface="Corbel" panose="020B0503020204020204" pitchFamily="34" charset="0"/>
              </a:rPr>
              <a:t> is a technique to compute a weighted sum of the </a:t>
            </a:r>
            <a:r>
              <a:rPr lang="en-US" b="1" dirty="0">
                <a:solidFill>
                  <a:srgbClr val="0070C0"/>
                </a:solidFill>
                <a:latin typeface="Corbel" panose="020B0503020204020204" pitchFamily="34" charset="0"/>
                <a:cs typeface="Calibri"/>
              </a:rPr>
              <a:t>value</a:t>
            </a:r>
            <a:r>
              <a:rPr lang="en-US" dirty="0">
                <a:latin typeface="Corbel" panose="020B0503020204020204" pitchFamily="34" charset="0"/>
              </a:rPr>
              <a:t>, dependent on the </a:t>
            </a:r>
            <a:r>
              <a:rPr lang="en-US" b="1" dirty="0">
                <a:solidFill>
                  <a:srgbClr val="7030A0"/>
                </a:solidFill>
                <a:latin typeface="Corbel" panose="020B0503020204020204" pitchFamily="34" charset="0"/>
                <a:cs typeface="Calibri"/>
              </a:rPr>
              <a:t>query</a:t>
            </a:r>
            <a:r>
              <a:rPr lang="en-US" dirty="0">
                <a:latin typeface="Corbel" panose="020B0503020204020204" pitchFamily="34" charset="0"/>
              </a:rPr>
              <a:t>. </a:t>
            </a:r>
          </a:p>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877491" y="6356351"/>
            <a:ext cx="6122893" cy="379656"/>
          </a:xfrm>
          <a:prstGeom prst="rect">
            <a:avLst/>
          </a:prstGeom>
          <a:noFill/>
        </p:spPr>
        <p:txBody>
          <a:bodyPr wrap="square">
            <a:spAutoFit/>
          </a:bodyPr>
          <a:lstStyle/>
          <a:p>
            <a:pPr algn="ctr" defTabSz="1219170">
              <a:buClr>
                <a:srgbClr val="000000"/>
              </a:buClr>
            </a:pPr>
            <a:r>
              <a:rPr lang="en-US" sz="1867" kern="0" dirty="0">
                <a:solidFill>
                  <a:prstClr val="white">
                    <a:lumMod val="50000"/>
                  </a:prstClr>
                </a:solidFill>
                <a:latin typeface="Corbel" panose="020B0503020204020204" pitchFamily="34" charset="0"/>
                <a:cs typeface="Arial"/>
                <a:sym typeface="Arial"/>
              </a:rPr>
              <a:t>[Vaswani et al. 2017: </a:t>
            </a:r>
            <a:r>
              <a:rPr lang="en-US" sz="1867" kern="0" dirty="0">
                <a:solidFill>
                  <a:prstClr val="white">
                    <a:lumMod val="50000"/>
                  </a:prstClr>
                </a:solidFill>
                <a:latin typeface="Corbel" panose="020B0503020204020204" pitchFamily="34" charset="0"/>
                <a:cs typeface="Arial"/>
                <a:sym typeface="Arial"/>
                <a:hlinkClick r:id="rId2"/>
              </a:rPr>
              <a:t>https://arxiv.org/abs/1706.03762</a:t>
            </a:r>
            <a:r>
              <a:rPr lang="en-US" sz="1867" kern="0" dirty="0">
                <a:solidFill>
                  <a:prstClr val="white">
                    <a:lumMod val="50000"/>
                  </a:prstClr>
                </a:solidFill>
                <a:latin typeface="Corbel" panose="020B0503020204020204" pitchFamily="34" charset="0"/>
                <a:cs typeface="Arial"/>
                <a:sym typeface="Arial"/>
              </a:rPr>
              <a:t>]</a:t>
            </a:r>
          </a:p>
        </p:txBody>
      </p:sp>
      <p:sp>
        <p:nvSpPr>
          <p:cNvPr id="4" name="Slide Number Placeholder 3">
            <a:extLst>
              <a:ext uri="{FF2B5EF4-FFF2-40B4-BE49-F238E27FC236}">
                <a16:creationId xmlns:a16="http://schemas.microsoft.com/office/drawing/2014/main" id="{54267B65-D057-A842-4998-BBA539AFE4D3}"/>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25</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977812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3241885" y="379586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3050126" y="329326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3050126" y="3293260"/>
                <a:ext cx="715161" cy="461665"/>
              </a:xfrm>
              <a:prstGeom prst="rect">
                <a:avLst/>
              </a:prstGeom>
              <a:blipFill>
                <a:blip r:embed="rId2"/>
                <a:stretch>
                  <a:fillRect b="-1316"/>
                </a:stretch>
              </a:blipFill>
            </p:spPr>
            <p:txBody>
              <a:bodyPr/>
              <a:lstStyle/>
              <a:p>
                <a:r>
                  <a:rPr lang="zh-CN" alt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669507" y="3795864"/>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2488022" y="330353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2488022" y="3303534"/>
                <a:ext cx="715161" cy="461665"/>
              </a:xfrm>
              <a:prstGeom prst="rect">
                <a:avLst/>
              </a:prstGeom>
              <a:blipFill>
                <a:blip r:embed="rId3"/>
                <a:stretch>
                  <a:fillRect/>
                </a:stretch>
              </a:blipFill>
            </p:spPr>
            <p:txBody>
              <a:bodyPr/>
              <a:lstStyle/>
              <a:p>
                <a:r>
                  <a:rPr lang="zh-CN" alt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2107404" y="3795864"/>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933637" y="327267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933637" y="3272670"/>
                <a:ext cx="715161" cy="461665"/>
              </a:xfrm>
              <a:prstGeom prst="rect">
                <a:avLst/>
              </a:prstGeom>
              <a:blipFill>
                <a:blip r:embed="rId4"/>
                <a:stretch>
                  <a:fillRect b="-9211"/>
                </a:stretch>
              </a:blipFill>
            </p:spPr>
            <p:txBody>
              <a:bodyPr/>
              <a:lstStyle/>
              <a:p>
                <a:r>
                  <a:rPr lang="zh-CN" alt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822095" y="4339811"/>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2240017" y="4619649"/>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2240017" y="433780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3385885" y="433780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513238" y="516621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513238" y="5166210"/>
                <a:ext cx="715161" cy="461665"/>
              </a:xfrm>
              <a:prstGeom prst="rect">
                <a:avLst/>
              </a:prstGeom>
              <a:blipFill>
                <a:blip r:embed="rId5"/>
                <a:stretch>
                  <a:fillRect b="-1316"/>
                </a:stretch>
              </a:blipFill>
            </p:spPr>
            <p:txBody>
              <a:bodyPr/>
              <a:lstStyle/>
              <a:p>
                <a:r>
                  <a:rPr lang="zh-CN" altLang="en-US">
                    <a:noFill/>
                  </a:rPr>
                  <a:t> </a:t>
                </a:r>
              </a:p>
            </p:txBody>
          </p:sp>
        </mc:Fallback>
      </mc:AlternateContent>
      <p:sp>
        <p:nvSpPr>
          <p:cNvPr id="72" name="文字方塊 1">
            <a:extLst>
              <a:ext uri="{FF2B5EF4-FFF2-40B4-BE49-F238E27FC236}">
                <a16:creationId xmlns:a16="http://schemas.microsoft.com/office/drawing/2014/main" id="{04DFAC35-FC15-B1A5-77DB-85B7FE63420F}"/>
              </a:ext>
            </a:extLst>
          </p:cNvPr>
          <p:cNvSpPr txBox="1"/>
          <p:nvPr/>
        </p:nvSpPr>
        <p:spPr>
          <a:xfrm>
            <a:off x="2590278" y="5734216"/>
            <a:ext cx="7712639" cy="369332"/>
          </a:xfrm>
          <a:prstGeom prst="rect">
            <a:avLst/>
          </a:prstGeom>
          <a:noFill/>
        </p:spPr>
        <p:txBody>
          <a:bodyPr wrap="square" lIns="0" tIns="0" rIns="0" bIns="0" rtlCol="0">
            <a:spAutoFit/>
          </a:bodyPr>
          <a:lstStyle/>
          <a:p>
            <a:pPr defTabSz="1219170">
              <a:buClr>
                <a:srgbClr val="000000"/>
              </a:buClr>
            </a:pPr>
            <a:r>
              <a:rPr lang="en-US" altLang="zh-TW" sz="2400" kern="0" dirty="0">
                <a:solidFill>
                  <a:srgbClr val="000000"/>
                </a:solidFill>
                <a:latin typeface="Consolas" panose="020B0609020204030204" pitchFamily="49" charset="0"/>
                <a:cs typeface="Consolas" panose="020B0609020204030204" pitchFamily="49" charset="0"/>
                <a:sym typeface="Arial"/>
              </a:rPr>
              <a:t>The	</a:t>
            </a:r>
            <a:endParaRPr lang="zh-TW" altLang="en-US" sz="2400" kern="0" dirty="0">
              <a:solidFill>
                <a:srgbClr val="000000"/>
              </a:solidFill>
              <a:latin typeface="Consolas" panose="020B0609020204030204" pitchFamily="49" charset="0"/>
              <a:cs typeface="Consolas" panose="020B0609020204030204" pitchFamily="49" charset="0"/>
              <a:sym typeface="Arial"/>
            </a:endParaRPr>
          </a:p>
        </p:txBody>
      </p:sp>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7903585" y="150941"/>
                <a:ext cx="3671099" cy="461665"/>
              </a:xfrm>
              <a:prstGeom prst="rect">
                <a:avLst/>
              </a:prstGeom>
              <a:noFill/>
            </p:spPr>
            <p:txBody>
              <a:bodyPr wrap="square" rtlCol="0">
                <a:spAutoFit/>
              </a:bodyPr>
              <a:lstStyle/>
              <a:p>
                <a:pPr defTabSz="1219170">
                  <a:buClr>
                    <a:srgbClr val="000000"/>
                  </a:buClr>
                </a:pPr>
                <a14:m>
                  <m:oMath xmlns:m="http://schemas.openxmlformats.org/officeDocument/2006/math">
                    <m:r>
                      <a:rPr lang="en-US" altLang="zh-TW" sz="2400" kern="0">
                        <a:solidFill>
                          <a:srgbClr val="7030A0"/>
                        </a:solidFill>
                        <a:latin typeface="Cambria Math" panose="02040503050406030204" pitchFamily="18" charset="0"/>
                        <a:sym typeface="Arial"/>
                      </a:rPr>
                      <m:t>𝑞</m:t>
                    </m:r>
                  </m:oMath>
                </a14:m>
                <a:r>
                  <a:rPr lang="en-US" altLang="zh-TW" sz="2400" kern="0" dirty="0">
                    <a:solidFill>
                      <a:srgbClr val="7030A0"/>
                    </a:solidFill>
                    <a:latin typeface="Corbel" panose="020B0503020204020204" pitchFamily="34" charset="0"/>
                    <a:cs typeface="Arial"/>
                    <a:sym typeface="Arial"/>
                  </a:rPr>
                  <a:t>: query </a:t>
                </a:r>
                <a:r>
                  <a:rPr lang="en-US" altLang="zh-TW" sz="2400" kern="0" dirty="0">
                    <a:solidFill>
                      <a:srgbClr val="000000"/>
                    </a:solidFill>
                    <a:latin typeface="Corbel" panose="020B0503020204020204" pitchFamily="34" charset="0"/>
                    <a:cs typeface="Arial"/>
                    <a:sym typeface="Arial"/>
                  </a:rPr>
                  <a:t>(to match others)</a:t>
                </a:r>
                <a:endParaRPr lang="zh-TW" altLang="en-US" sz="2400" kern="0" dirty="0">
                  <a:solidFill>
                    <a:srgbClr val="000000"/>
                  </a:solidFill>
                  <a:latin typeface="Corbel" panose="020B0503020204020204" pitchFamily="34" charset="0"/>
                  <a:cs typeface="Arial"/>
                  <a:sym typeface="Arial"/>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7903585" y="150941"/>
                <a:ext cx="3671099" cy="461665"/>
              </a:xfrm>
              <a:prstGeom prst="rect">
                <a:avLst/>
              </a:prstGeom>
              <a:blipFill>
                <a:blip r:embed="rId6"/>
                <a:stretch>
                  <a:fillRect l="-498"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7978820" y="1035251"/>
                <a:ext cx="3402953" cy="461665"/>
              </a:xfrm>
              <a:prstGeom prst="rect">
                <a:avLst/>
              </a:prstGeom>
              <a:noFill/>
            </p:spPr>
            <p:txBody>
              <a:bodyPr wrap="square" rtlCol="0">
                <a:spAutoFit/>
              </a:bodyPr>
              <a:lstStyle/>
              <a:p>
                <a:pPr defTabSz="1219170">
                  <a:buClr>
                    <a:srgbClr val="000000"/>
                  </a:buClr>
                </a:pPr>
                <a14:m>
                  <m:oMath xmlns:m="http://schemas.openxmlformats.org/officeDocument/2006/math">
                    <m:r>
                      <a:rPr lang="en-US" altLang="zh-TW" sz="2400" kern="0">
                        <a:solidFill>
                          <a:srgbClr val="C00000"/>
                        </a:solidFill>
                        <a:latin typeface="Cambria Math" panose="02040503050406030204" pitchFamily="18" charset="0"/>
                        <a:sym typeface="Arial"/>
                      </a:rPr>
                      <m:t>𝑘</m:t>
                    </m:r>
                  </m:oMath>
                </a14:m>
                <a:r>
                  <a:rPr lang="en-US" altLang="zh-TW" sz="2400" kern="0" dirty="0">
                    <a:solidFill>
                      <a:srgbClr val="C00000"/>
                    </a:solidFill>
                    <a:latin typeface="Corbel" panose="020B0503020204020204" pitchFamily="34" charset="0"/>
                    <a:cs typeface="Arial"/>
                    <a:sym typeface="Arial"/>
                  </a:rPr>
                  <a:t>: key</a:t>
                </a:r>
                <a:r>
                  <a:rPr lang="en-US" altLang="zh-TW" sz="2400" kern="0" dirty="0">
                    <a:solidFill>
                      <a:srgbClr val="000000"/>
                    </a:solidFill>
                    <a:latin typeface="Corbel" panose="020B0503020204020204" pitchFamily="34" charset="0"/>
                    <a:cs typeface="Arial"/>
                    <a:sym typeface="Arial"/>
                  </a:rPr>
                  <a:t> (to be matched)</a:t>
                </a:r>
                <a:endParaRPr lang="zh-TW" altLang="en-US" sz="2400" kern="0" dirty="0">
                  <a:solidFill>
                    <a:srgbClr val="000000"/>
                  </a:solidFill>
                  <a:latin typeface="Corbel" panose="020B0503020204020204" pitchFamily="34" charset="0"/>
                  <a:cs typeface="Arial"/>
                  <a:sym typeface="Arial"/>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7978820" y="1035251"/>
                <a:ext cx="3402953" cy="461665"/>
              </a:xfrm>
              <a:prstGeom prst="rect">
                <a:avLst/>
              </a:prstGeom>
              <a:blipFill>
                <a:blip r:embed="rId7"/>
                <a:stretch>
                  <a:fillRect l="-538"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7162373" y="1882322"/>
                <a:ext cx="5123644" cy="461665"/>
              </a:xfrm>
              <a:prstGeom prst="rect">
                <a:avLst/>
              </a:prstGeom>
              <a:noFill/>
            </p:spPr>
            <p:txBody>
              <a:bodyPr wrap="square" rtlCol="0">
                <a:spAutoFit/>
              </a:bodyPr>
              <a:lstStyle/>
              <a:p>
                <a:pPr defTabSz="1219170">
                  <a:buClr>
                    <a:srgbClr val="000000"/>
                  </a:buClr>
                </a:pPr>
                <a14:m>
                  <m:oMath xmlns:m="http://schemas.openxmlformats.org/officeDocument/2006/math">
                    <m:r>
                      <a:rPr lang="en-US" altLang="zh-TW" sz="2400" kern="0">
                        <a:solidFill>
                          <a:srgbClr val="0070C0"/>
                        </a:solidFill>
                        <a:latin typeface="Cambria Math" panose="02040503050406030204" pitchFamily="18" charset="0"/>
                        <a:sym typeface="Arial"/>
                      </a:rPr>
                      <m:t>𝑣</m:t>
                    </m:r>
                  </m:oMath>
                </a14:m>
                <a:r>
                  <a:rPr lang="en-US" altLang="zh-TW" sz="2400" kern="0" dirty="0">
                    <a:solidFill>
                      <a:srgbClr val="0070C0"/>
                    </a:solidFill>
                    <a:latin typeface="Corbel" panose="020B0503020204020204" pitchFamily="34" charset="0"/>
                    <a:cs typeface="Arial"/>
                    <a:sym typeface="Arial"/>
                  </a:rPr>
                  <a:t>: value</a:t>
                </a:r>
                <a:r>
                  <a:rPr lang="en-US" altLang="zh-TW" sz="2400" kern="0" dirty="0">
                    <a:solidFill>
                      <a:srgbClr val="000000"/>
                    </a:solidFill>
                    <a:latin typeface="Corbel" panose="020B0503020204020204" pitchFamily="34" charset="0"/>
                    <a:cs typeface="Arial"/>
                    <a:sym typeface="Arial"/>
                  </a:rPr>
                  <a:t> (information to be extracted)</a:t>
                </a:r>
                <a:endParaRPr lang="zh-TW" altLang="en-US" sz="2400" kern="0" dirty="0">
                  <a:solidFill>
                    <a:srgbClr val="000000"/>
                  </a:solidFill>
                  <a:latin typeface="Corbel" panose="020B0503020204020204" pitchFamily="34" charset="0"/>
                  <a:cs typeface="Arial"/>
                  <a:sym typeface="Arial"/>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7162373" y="1882322"/>
                <a:ext cx="5123644" cy="461665"/>
              </a:xfrm>
              <a:prstGeom prst="rect">
                <a:avLst/>
              </a:prstGeom>
              <a:blipFill>
                <a:blip r:embed="rId8"/>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9048453" y="543655"/>
                <a:ext cx="1443920" cy="369332"/>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7030A0"/>
                              </a:solidFill>
                              <a:latin typeface="Cambria Math" panose="02040503050406030204" pitchFamily="18" charset="0"/>
                              <a:sym typeface="Arial"/>
                            </a:rPr>
                          </m:ctrlPr>
                        </m:sSubPr>
                        <m:e>
                          <m:r>
                            <a:rPr lang="en-US" altLang="zh-TW" sz="2400" kern="0">
                              <a:solidFill>
                                <a:srgbClr val="7030A0"/>
                              </a:solidFill>
                              <a:latin typeface="Cambria Math" panose="02040503050406030204" pitchFamily="18" charset="0"/>
                              <a:sym typeface="Arial"/>
                            </a:rPr>
                            <m:t>𝑞</m:t>
                          </m:r>
                        </m:e>
                        <m:sub>
                          <m:r>
                            <a:rPr lang="en-US" altLang="zh-TW" sz="2400" kern="0">
                              <a:solidFill>
                                <a:srgbClr val="7030A0"/>
                              </a:solidFill>
                              <a:latin typeface="Cambria Math" panose="02040503050406030204" pitchFamily="18" charset="0"/>
                              <a:sym typeface="Arial"/>
                            </a:rPr>
                            <m:t>𝑖</m:t>
                          </m:r>
                        </m:sub>
                      </m:sSub>
                      <m:r>
                        <a:rPr lang="en-US" altLang="zh-TW" sz="2400" kern="0">
                          <a:solidFill>
                            <a:srgbClr val="000000"/>
                          </a:solidFill>
                          <a:latin typeface="Cambria Math" panose="02040503050406030204" pitchFamily="18" charset="0"/>
                          <a:sym typeface="Arial"/>
                        </a:rPr>
                        <m:t>=</m:t>
                      </m:r>
                      <m:sSup>
                        <m:sSupPr>
                          <m:ctrlPr>
                            <a:rPr lang="en-US" altLang="zh-TW" sz="2400" i="1" kern="0">
                              <a:solidFill>
                                <a:srgbClr val="7030A0"/>
                              </a:solidFill>
                              <a:latin typeface="Cambria Math" panose="02040503050406030204" pitchFamily="18" charset="0"/>
                              <a:sym typeface="Arial"/>
                            </a:rPr>
                          </m:ctrlPr>
                        </m:sSupPr>
                        <m:e>
                          <m:r>
                            <a:rPr lang="en-US" altLang="zh-TW" sz="2400" kern="0">
                              <a:solidFill>
                                <a:srgbClr val="7030A0"/>
                              </a:solidFill>
                              <a:latin typeface="Cambria Math" panose="02040503050406030204" pitchFamily="18" charset="0"/>
                              <a:sym typeface="Arial"/>
                            </a:rPr>
                            <m:t>𝑊</m:t>
                          </m:r>
                        </m:e>
                        <m:sup>
                          <m:r>
                            <a:rPr lang="en-US" altLang="zh-TW" sz="2400" kern="0">
                              <a:solidFill>
                                <a:srgbClr val="7030A0"/>
                              </a:solidFill>
                              <a:latin typeface="Cambria Math" panose="02040503050406030204" pitchFamily="18" charset="0"/>
                              <a:sym typeface="Arial"/>
                            </a:rPr>
                            <m:t>𝑞</m:t>
                          </m:r>
                        </m:sup>
                      </m:sSup>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𝑖</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9048453" y="543655"/>
                <a:ext cx="1443920" cy="369332"/>
              </a:xfrm>
              <a:prstGeom prst="rect">
                <a:avLst/>
              </a:prstGeom>
              <a:blipFill>
                <a:blip r:embed="rId9"/>
                <a:stretch>
                  <a:fillRect l="-5063" r="-1688"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9054632" y="1409229"/>
                <a:ext cx="1456168" cy="375872"/>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C00000"/>
                              </a:solidFill>
                              <a:latin typeface="Cambria Math" panose="02040503050406030204" pitchFamily="18" charset="0"/>
                              <a:sym typeface="Arial"/>
                            </a:rPr>
                          </m:ctrlPr>
                        </m:sSubPr>
                        <m:e>
                          <m:r>
                            <a:rPr lang="en-US" altLang="zh-TW" sz="2400" kern="0">
                              <a:solidFill>
                                <a:srgbClr val="C00000"/>
                              </a:solidFill>
                              <a:latin typeface="Cambria Math" panose="02040503050406030204" pitchFamily="18" charset="0"/>
                              <a:sym typeface="Arial"/>
                            </a:rPr>
                            <m:t>𝑘</m:t>
                          </m:r>
                        </m:e>
                        <m:sub>
                          <m:r>
                            <a:rPr lang="en-US" altLang="zh-TW" sz="2400" kern="0">
                              <a:solidFill>
                                <a:srgbClr val="C00000"/>
                              </a:solidFill>
                              <a:latin typeface="Cambria Math" panose="02040503050406030204" pitchFamily="18" charset="0"/>
                              <a:sym typeface="Arial"/>
                            </a:rPr>
                            <m:t>𝑖</m:t>
                          </m:r>
                        </m:sub>
                      </m:sSub>
                      <m:r>
                        <a:rPr lang="en-US" altLang="zh-TW" sz="2400" kern="0">
                          <a:solidFill>
                            <a:srgbClr val="000000"/>
                          </a:solidFill>
                          <a:latin typeface="Cambria Math" panose="02040503050406030204" pitchFamily="18" charset="0"/>
                          <a:sym typeface="Arial"/>
                        </a:rPr>
                        <m:t>=</m:t>
                      </m:r>
                      <m:sSup>
                        <m:sSupPr>
                          <m:ctrlPr>
                            <a:rPr lang="en-US" altLang="zh-TW" sz="2400" i="1" kern="0">
                              <a:solidFill>
                                <a:srgbClr val="C00000"/>
                              </a:solidFill>
                              <a:latin typeface="Cambria Math" panose="02040503050406030204" pitchFamily="18" charset="0"/>
                              <a:sym typeface="Arial"/>
                            </a:rPr>
                          </m:ctrlPr>
                        </m:sSupPr>
                        <m:e>
                          <m:r>
                            <a:rPr lang="en-US" altLang="zh-TW" sz="2400" kern="0">
                              <a:solidFill>
                                <a:srgbClr val="C00000"/>
                              </a:solidFill>
                              <a:latin typeface="Cambria Math" panose="02040503050406030204" pitchFamily="18" charset="0"/>
                              <a:sym typeface="Arial"/>
                            </a:rPr>
                            <m:t>𝑊</m:t>
                          </m:r>
                        </m:e>
                        <m:sup>
                          <m:r>
                            <a:rPr lang="en-US" altLang="zh-TW" sz="2400" kern="0">
                              <a:solidFill>
                                <a:srgbClr val="C00000"/>
                              </a:solidFill>
                              <a:latin typeface="Cambria Math" panose="02040503050406030204" pitchFamily="18" charset="0"/>
                              <a:sym typeface="Arial"/>
                            </a:rPr>
                            <m:t>𝑘</m:t>
                          </m:r>
                        </m:sup>
                      </m:sSup>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𝑖</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9054632" y="1409229"/>
                <a:ext cx="1456168" cy="375872"/>
              </a:xfrm>
              <a:prstGeom prst="rect">
                <a:avLst/>
              </a:prstGeom>
              <a:blipFill>
                <a:blip r:embed="rId10"/>
                <a:stretch>
                  <a:fillRect l="-5021" t="-3226" r="-1674"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9048451" y="2295279"/>
                <a:ext cx="1439433" cy="369332"/>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70C0"/>
                              </a:solidFill>
                              <a:latin typeface="Cambria Math" panose="02040503050406030204" pitchFamily="18" charset="0"/>
                              <a:sym typeface="Arial"/>
                            </a:rPr>
                          </m:ctrlPr>
                        </m:sSubPr>
                        <m:e>
                          <m:r>
                            <a:rPr lang="en-US" altLang="zh-TW" sz="2400" kern="0">
                              <a:solidFill>
                                <a:srgbClr val="0070C0"/>
                              </a:solidFill>
                              <a:latin typeface="Cambria Math" panose="02040503050406030204" pitchFamily="18" charset="0"/>
                              <a:sym typeface="Arial"/>
                            </a:rPr>
                            <m:t>𝑣</m:t>
                          </m:r>
                        </m:e>
                        <m:sub>
                          <m:r>
                            <a:rPr lang="en-US" altLang="zh-TW" sz="2400" kern="0">
                              <a:solidFill>
                                <a:srgbClr val="0070C0"/>
                              </a:solidFill>
                              <a:latin typeface="Cambria Math" panose="02040503050406030204" pitchFamily="18" charset="0"/>
                              <a:sym typeface="Arial"/>
                            </a:rPr>
                            <m:t>𝑖</m:t>
                          </m:r>
                        </m:sub>
                      </m:sSub>
                      <m:r>
                        <a:rPr lang="en-US" altLang="zh-TW" sz="2400" kern="0">
                          <a:solidFill>
                            <a:srgbClr val="000000"/>
                          </a:solidFill>
                          <a:latin typeface="Cambria Math" panose="02040503050406030204" pitchFamily="18" charset="0"/>
                          <a:sym typeface="Arial"/>
                        </a:rPr>
                        <m:t>=</m:t>
                      </m:r>
                      <m:sSup>
                        <m:sSupPr>
                          <m:ctrlPr>
                            <a:rPr lang="en-US" altLang="zh-TW" sz="2400" i="1" kern="0">
                              <a:solidFill>
                                <a:srgbClr val="0070C0"/>
                              </a:solidFill>
                              <a:latin typeface="Cambria Math" panose="02040503050406030204" pitchFamily="18" charset="0"/>
                              <a:sym typeface="Arial"/>
                            </a:rPr>
                          </m:ctrlPr>
                        </m:sSupPr>
                        <m:e>
                          <m:r>
                            <a:rPr lang="en-US" altLang="zh-TW" sz="2400" kern="0">
                              <a:solidFill>
                                <a:srgbClr val="0070C0"/>
                              </a:solidFill>
                              <a:latin typeface="Cambria Math" panose="02040503050406030204" pitchFamily="18" charset="0"/>
                              <a:sym typeface="Arial"/>
                            </a:rPr>
                            <m:t>𝑊</m:t>
                          </m:r>
                        </m:e>
                        <m:sup>
                          <m:r>
                            <a:rPr lang="en-US" altLang="zh-TW" sz="2400" kern="0">
                              <a:solidFill>
                                <a:srgbClr val="0070C0"/>
                              </a:solidFill>
                              <a:latin typeface="Cambria Math" panose="02040503050406030204" pitchFamily="18" charset="0"/>
                              <a:sym typeface="Arial"/>
                            </a:rPr>
                            <m:t>𝑣</m:t>
                          </m:r>
                        </m:sup>
                      </m:sSup>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𝑖</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9048451" y="2295279"/>
                <a:ext cx="1439433" cy="369332"/>
              </a:xfrm>
              <a:prstGeom prst="rect">
                <a:avLst/>
              </a:prstGeom>
              <a:blipFill>
                <a:blip r:embed="rId11"/>
                <a:stretch>
                  <a:fillRect l="-2966" r="-2119" b="-16667"/>
                </a:stretch>
              </a:blipFill>
            </p:spPr>
            <p:txBody>
              <a:bodyPr/>
              <a:lstStyle/>
              <a:p>
                <a:r>
                  <a:rPr lang="zh-CN" alt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2151516" y="4858657"/>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2" name="Slide Number Placeholder 1">
            <a:extLst>
              <a:ext uri="{FF2B5EF4-FFF2-40B4-BE49-F238E27FC236}">
                <a16:creationId xmlns:a16="http://schemas.microsoft.com/office/drawing/2014/main" id="{905AB810-3D7D-65ED-BA58-504F065A446C}"/>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26</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30487262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3241885" y="379586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3050126" y="329326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3050126" y="3293260"/>
                <a:ext cx="715161" cy="461665"/>
              </a:xfrm>
              <a:prstGeom prst="rect">
                <a:avLst/>
              </a:prstGeom>
              <a:blipFill>
                <a:blip r:embed="rId2"/>
                <a:stretch>
                  <a:fillRect b="-1316"/>
                </a:stretch>
              </a:blipFill>
            </p:spPr>
            <p:txBody>
              <a:bodyPr/>
              <a:lstStyle/>
              <a:p>
                <a:r>
                  <a:rPr lang="zh-CN" alt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669507" y="3795864"/>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2488022" y="330353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2488022" y="3303534"/>
                <a:ext cx="715161" cy="461665"/>
              </a:xfrm>
              <a:prstGeom prst="rect">
                <a:avLst/>
              </a:prstGeom>
              <a:blipFill>
                <a:blip r:embed="rId3"/>
                <a:stretch>
                  <a:fillRect/>
                </a:stretch>
              </a:blipFill>
            </p:spPr>
            <p:txBody>
              <a:bodyPr/>
              <a:lstStyle/>
              <a:p>
                <a:r>
                  <a:rPr lang="zh-CN" alt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2107404" y="3795864"/>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933637" y="327267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933637" y="3272670"/>
                <a:ext cx="715161" cy="461665"/>
              </a:xfrm>
              <a:prstGeom prst="rect">
                <a:avLst/>
              </a:prstGeom>
              <a:blipFill>
                <a:blip r:embed="rId4"/>
                <a:stretch>
                  <a:fillRect b="-9211"/>
                </a:stretch>
              </a:blipFill>
            </p:spPr>
            <p:txBody>
              <a:bodyPr/>
              <a:lstStyle/>
              <a:p>
                <a:r>
                  <a:rPr lang="zh-CN" alt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822095" y="4339811"/>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2240017" y="4619649"/>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2240017" y="433780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3385885" y="433780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513238" y="516621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513238" y="5166210"/>
                <a:ext cx="715161" cy="461665"/>
              </a:xfrm>
              <a:prstGeom prst="rect">
                <a:avLst/>
              </a:prstGeom>
              <a:blipFill>
                <a:blip r:embed="rId5"/>
                <a:stretch>
                  <a:fillRect b="-1316"/>
                </a:stretch>
              </a:blipFill>
            </p:spPr>
            <p:txBody>
              <a:bodyPr/>
              <a:lstStyle/>
              <a:p>
                <a:r>
                  <a:rPr lang="zh-CN" alt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2151516" y="4858657"/>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2590278" y="5734216"/>
            <a:ext cx="7712639" cy="369332"/>
          </a:xfrm>
          <a:prstGeom prst="rect">
            <a:avLst/>
          </a:prstGeom>
          <a:noFill/>
        </p:spPr>
        <p:txBody>
          <a:bodyPr wrap="square" lIns="0" tIns="0" rIns="0" bIns="0" rtlCol="0">
            <a:spAutoFit/>
          </a:bodyPr>
          <a:lstStyle/>
          <a:p>
            <a:pPr defTabSz="1219170">
              <a:buClr>
                <a:srgbClr val="000000"/>
              </a:buClr>
            </a:pPr>
            <a:r>
              <a:rPr lang="en-US" altLang="zh-TW" sz="2400" kern="0" dirty="0">
                <a:solidFill>
                  <a:srgbClr val="000000"/>
                </a:solidFill>
                <a:latin typeface="Consolas" panose="020B0609020204030204" pitchFamily="49" charset="0"/>
                <a:cs typeface="Consolas" panose="020B0609020204030204" pitchFamily="49" charset="0"/>
                <a:sym typeface="Arial"/>
              </a:rPr>
              <a:t>The	      cat	     sat           on</a:t>
            </a:r>
            <a:endParaRPr lang="zh-TW" altLang="en-US" sz="2400" kern="0" dirty="0">
              <a:solidFill>
                <a:srgbClr val="000000"/>
              </a:solidFill>
              <a:latin typeface="Consolas" panose="020B0609020204030204" pitchFamily="49" charset="0"/>
              <a:cs typeface="Consolas" panose="020B0609020204030204" pitchFamily="49" charset="0"/>
              <a:sym typeface="Arial"/>
            </a:endParaRPr>
          </a:p>
        </p:txBody>
      </p:sp>
      <p:sp>
        <p:nvSpPr>
          <p:cNvPr id="5" name="矩形 24">
            <a:extLst>
              <a:ext uri="{FF2B5EF4-FFF2-40B4-BE49-F238E27FC236}">
                <a16:creationId xmlns:a16="http://schemas.microsoft.com/office/drawing/2014/main" id="{0996E6CE-4CCF-813C-64B9-448830884C29}"/>
              </a:ext>
            </a:extLst>
          </p:cNvPr>
          <p:cNvSpPr/>
          <p:nvPr/>
        </p:nvSpPr>
        <p:spPr>
          <a:xfrm>
            <a:off x="5466788" y="3798441"/>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5275029" y="3295837"/>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5275029" y="3295837"/>
                <a:ext cx="715161" cy="461665"/>
              </a:xfrm>
              <a:prstGeom prst="rect">
                <a:avLst/>
              </a:prstGeom>
              <a:blipFill>
                <a:blip r:embed="rId6"/>
                <a:stretch>
                  <a:fillRect b="-1333"/>
                </a:stretch>
              </a:blipFill>
            </p:spPr>
            <p:txBody>
              <a:bodyPr/>
              <a:lstStyle/>
              <a:p>
                <a:r>
                  <a:rPr lang="zh-CN" alt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4894409" y="3798441"/>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4712925" y="3306112"/>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4712925" y="3306112"/>
                <a:ext cx="715161" cy="461665"/>
              </a:xfrm>
              <a:prstGeom prst="rect">
                <a:avLst/>
              </a:prstGeom>
              <a:blipFill>
                <a:blip r:embed="rId7"/>
                <a:stretch>
                  <a:fillRect b="-1316"/>
                </a:stretch>
              </a:blipFill>
            </p:spPr>
            <p:txBody>
              <a:bodyPr/>
              <a:lstStyle/>
              <a:p>
                <a:r>
                  <a:rPr lang="zh-CN" alt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4332307" y="3798441"/>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4158540" y="327524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4158540" y="3275248"/>
                <a:ext cx="715161" cy="461665"/>
              </a:xfrm>
              <a:prstGeom prst="rect">
                <a:avLst/>
              </a:prstGeom>
              <a:blipFill>
                <a:blip r:embed="rId8"/>
                <a:stretch>
                  <a:fillRect b="-10526"/>
                </a:stretch>
              </a:blipFill>
            </p:spPr>
            <p:txBody>
              <a:bodyPr/>
              <a:lstStyle/>
              <a:p>
                <a:r>
                  <a:rPr lang="zh-CN" alt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5046997" y="4342389"/>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4464920" y="4622227"/>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4464920" y="4340379"/>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5610788" y="4340379"/>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4738141" y="516878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4738141" y="5168788"/>
                <a:ext cx="715161" cy="461665"/>
              </a:xfrm>
              <a:prstGeom prst="rect">
                <a:avLst/>
              </a:prstGeom>
              <a:blipFill>
                <a:blip r:embed="rId9"/>
                <a:stretch>
                  <a:fillRect/>
                </a:stretch>
              </a:blipFill>
            </p:spPr>
            <p:txBody>
              <a:bodyPr/>
              <a:lstStyle/>
              <a:p>
                <a:r>
                  <a:rPr lang="zh-CN" alt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4376419" y="4861235"/>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7707124" y="380101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7515365" y="3298413"/>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7515365" y="3298413"/>
                <a:ext cx="715161" cy="461665"/>
              </a:xfrm>
              <a:prstGeom prst="rect">
                <a:avLst/>
              </a:prstGeom>
              <a:blipFill>
                <a:blip r:embed="rId10"/>
                <a:stretch>
                  <a:fillRect b="-1316"/>
                </a:stretch>
              </a:blipFill>
            </p:spPr>
            <p:txBody>
              <a:bodyPr/>
              <a:lstStyle/>
              <a:p>
                <a:r>
                  <a:rPr lang="zh-CN" alt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7134745" y="3801017"/>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6953261" y="330868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6953261" y="3308688"/>
                <a:ext cx="715161" cy="461665"/>
              </a:xfrm>
              <a:prstGeom prst="rect">
                <a:avLst/>
              </a:prstGeom>
              <a:blipFill>
                <a:blip r:embed="rId11"/>
                <a:stretch>
                  <a:fillRect b="-1333"/>
                </a:stretch>
              </a:blipFill>
            </p:spPr>
            <p:txBody>
              <a:bodyPr/>
              <a:lstStyle/>
              <a:p>
                <a:r>
                  <a:rPr lang="zh-CN" alt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6572643" y="3801017"/>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6398876" y="327782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6398876" y="3277824"/>
                <a:ext cx="715161" cy="461665"/>
              </a:xfrm>
              <a:prstGeom prst="rect">
                <a:avLst/>
              </a:prstGeom>
              <a:blipFill>
                <a:blip r:embed="rId12"/>
                <a:stretch>
                  <a:fillRect b="-10667"/>
                </a:stretch>
              </a:blipFill>
            </p:spPr>
            <p:txBody>
              <a:bodyPr/>
              <a:lstStyle/>
              <a:p>
                <a:r>
                  <a:rPr lang="zh-CN" alt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7287333" y="4344965"/>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6705256" y="4624803"/>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6705256" y="4342955"/>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7851124" y="4342955"/>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6978477" y="517136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6978477" y="5171364"/>
                <a:ext cx="715161" cy="461665"/>
              </a:xfrm>
              <a:prstGeom prst="rect">
                <a:avLst/>
              </a:prstGeom>
              <a:blipFill>
                <a:blip r:embed="rId13"/>
                <a:stretch>
                  <a:fillRect b="-1316"/>
                </a:stretch>
              </a:blipFill>
            </p:spPr>
            <p:txBody>
              <a:bodyPr/>
              <a:lstStyle/>
              <a:p>
                <a:r>
                  <a:rPr lang="zh-CN" alt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6616755" y="4863811"/>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9986043" y="381130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9794284" y="330870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9794284" y="3308704"/>
                <a:ext cx="715161" cy="461665"/>
              </a:xfrm>
              <a:prstGeom prst="rect">
                <a:avLst/>
              </a:prstGeom>
              <a:blipFill>
                <a:blip r:embed="rId14"/>
                <a:stretch>
                  <a:fillRect b="-1333"/>
                </a:stretch>
              </a:blipFill>
            </p:spPr>
            <p:txBody>
              <a:bodyPr/>
              <a:lstStyle/>
              <a:p>
                <a:r>
                  <a:rPr lang="zh-CN" alt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9413664" y="3811308"/>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9232180" y="331897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9232180" y="3318978"/>
                <a:ext cx="715161" cy="461665"/>
              </a:xfrm>
              <a:prstGeom prst="rect">
                <a:avLst/>
              </a:prstGeom>
              <a:blipFill>
                <a:blip r:embed="rId15"/>
                <a:stretch>
                  <a:fillRect b="-1316"/>
                </a:stretch>
              </a:blipFill>
            </p:spPr>
            <p:txBody>
              <a:bodyPr/>
              <a:lstStyle/>
              <a:p>
                <a:r>
                  <a:rPr lang="zh-CN" alt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8851561" y="3811308"/>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8677794" y="328811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8677794" y="3288114"/>
                <a:ext cx="715161" cy="461665"/>
              </a:xfrm>
              <a:prstGeom prst="rect">
                <a:avLst/>
              </a:prstGeom>
              <a:blipFill>
                <a:blip r:embed="rId16"/>
                <a:stretch>
                  <a:fillRect b="-10526"/>
                </a:stretch>
              </a:blipFill>
            </p:spPr>
            <p:txBody>
              <a:bodyPr/>
              <a:lstStyle/>
              <a:p>
                <a:r>
                  <a:rPr lang="zh-CN" alt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9566252" y="4355255"/>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8984175" y="4635093"/>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8984175" y="435324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10130043" y="435324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9257396" y="518165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9257396" y="5181654"/>
                <a:ext cx="715161" cy="461665"/>
              </a:xfrm>
              <a:prstGeom prst="rect">
                <a:avLst/>
              </a:prstGeom>
              <a:blipFill>
                <a:blip r:embed="rId17"/>
                <a:stretch>
                  <a:fillRect b="-1316"/>
                </a:stretch>
              </a:blipFill>
            </p:spPr>
            <p:txBody>
              <a:bodyPr/>
              <a:lstStyle/>
              <a:p>
                <a:r>
                  <a:rPr lang="zh-CN" alt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8895673" y="4874101"/>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7903586" y="150941"/>
                <a:ext cx="3911569" cy="461665"/>
              </a:xfrm>
              <a:prstGeom prst="rect">
                <a:avLst/>
              </a:prstGeom>
              <a:noFill/>
            </p:spPr>
            <p:txBody>
              <a:bodyPr wrap="square" rtlCol="0">
                <a:spAutoFit/>
              </a:bodyPr>
              <a:lstStyle/>
              <a:p>
                <a:pPr defTabSz="1219170">
                  <a:buClr>
                    <a:srgbClr val="000000"/>
                  </a:buClr>
                </a:pPr>
                <a14:m>
                  <m:oMath xmlns:m="http://schemas.openxmlformats.org/officeDocument/2006/math">
                    <m:r>
                      <a:rPr lang="en-US" altLang="zh-TW" sz="2400" kern="0">
                        <a:solidFill>
                          <a:srgbClr val="7030A0"/>
                        </a:solidFill>
                        <a:latin typeface="Cambria Math" panose="02040503050406030204" pitchFamily="18" charset="0"/>
                        <a:sym typeface="Arial"/>
                      </a:rPr>
                      <m:t>𝑞</m:t>
                    </m:r>
                  </m:oMath>
                </a14:m>
                <a:r>
                  <a:rPr lang="en-US" altLang="zh-TW" sz="2400" kern="0" dirty="0">
                    <a:solidFill>
                      <a:srgbClr val="7030A0"/>
                    </a:solidFill>
                    <a:latin typeface="Corbel" panose="020B0503020204020204" pitchFamily="34" charset="0"/>
                    <a:cs typeface="Arial"/>
                    <a:sym typeface="Arial"/>
                  </a:rPr>
                  <a:t>: query </a:t>
                </a:r>
                <a:r>
                  <a:rPr lang="en-US" altLang="zh-TW" sz="2400" kern="0" dirty="0">
                    <a:solidFill>
                      <a:srgbClr val="000000"/>
                    </a:solidFill>
                    <a:latin typeface="Corbel" panose="020B0503020204020204" pitchFamily="34" charset="0"/>
                    <a:cs typeface="Arial"/>
                    <a:sym typeface="Arial"/>
                  </a:rPr>
                  <a:t>(to match others)</a:t>
                </a:r>
                <a:endParaRPr lang="zh-TW" altLang="en-US" sz="2400" kern="0" dirty="0">
                  <a:solidFill>
                    <a:srgbClr val="000000"/>
                  </a:solidFill>
                  <a:latin typeface="Corbel" panose="020B0503020204020204" pitchFamily="34" charset="0"/>
                  <a:cs typeface="Arial"/>
                  <a:sym typeface="Arial"/>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7903586" y="150941"/>
                <a:ext cx="3911569" cy="461665"/>
              </a:xfrm>
              <a:prstGeom prst="rect">
                <a:avLst/>
              </a:prstGeom>
              <a:blipFill>
                <a:blip r:embed="rId18"/>
                <a:stretch>
                  <a:fillRect l="-468"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7978820" y="1035251"/>
                <a:ext cx="3402953" cy="461665"/>
              </a:xfrm>
              <a:prstGeom prst="rect">
                <a:avLst/>
              </a:prstGeom>
              <a:noFill/>
            </p:spPr>
            <p:txBody>
              <a:bodyPr wrap="square" rtlCol="0">
                <a:spAutoFit/>
              </a:bodyPr>
              <a:lstStyle/>
              <a:p>
                <a:pPr defTabSz="1219170">
                  <a:buClr>
                    <a:srgbClr val="000000"/>
                  </a:buClr>
                </a:pPr>
                <a14:m>
                  <m:oMath xmlns:m="http://schemas.openxmlformats.org/officeDocument/2006/math">
                    <m:r>
                      <a:rPr lang="en-US" altLang="zh-TW" sz="2400" kern="0">
                        <a:solidFill>
                          <a:srgbClr val="C00000"/>
                        </a:solidFill>
                        <a:latin typeface="Cambria Math" panose="02040503050406030204" pitchFamily="18" charset="0"/>
                        <a:sym typeface="Arial"/>
                      </a:rPr>
                      <m:t>𝑘</m:t>
                    </m:r>
                  </m:oMath>
                </a14:m>
                <a:r>
                  <a:rPr lang="en-US" altLang="zh-TW" sz="2400" kern="0" dirty="0">
                    <a:solidFill>
                      <a:srgbClr val="C00000"/>
                    </a:solidFill>
                    <a:latin typeface="Corbel" panose="020B0503020204020204" pitchFamily="34" charset="0"/>
                    <a:cs typeface="Arial"/>
                    <a:sym typeface="Arial"/>
                  </a:rPr>
                  <a:t>: key</a:t>
                </a:r>
                <a:r>
                  <a:rPr lang="en-US" altLang="zh-TW" sz="2400" kern="0" dirty="0">
                    <a:solidFill>
                      <a:srgbClr val="000000"/>
                    </a:solidFill>
                    <a:latin typeface="Corbel" panose="020B0503020204020204" pitchFamily="34" charset="0"/>
                    <a:cs typeface="Arial"/>
                    <a:sym typeface="Arial"/>
                  </a:rPr>
                  <a:t> (to be matched)</a:t>
                </a:r>
                <a:endParaRPr lang="zh-TW" altLang="en-US" sz="2400" kern="0" dirty="0">
                  <a:solidFill>
                    <a:srgbClr val="000000"/>
                  </a:solidFill>
                  <a:latin typeface="Corbel" panose="020B0503020204020204" pitchFamily="34" charset="0"/>
                  <a:cs typeface="Arial"/>
                  <a:sym typeface="Arial"/>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7978820" y="1035251"/>
                <a:ext cx="3402953" cy="461665"/>
              </a:xfrm>
              <a:prstGeom prst="rect">
                <a:avLst/>
              </a:prstGeom>
              <a:blipFill>
                <a:blip r:embed="rId19"/>
                <a:stretch>
                  <a:fillRect l="-538"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7162373" y="1882322"/>
                <a:ext cx="5123644" cy="461665"/>
              </a:xfrm>
              <a:prstGeom prst="rect">
                <a:avLst/>
              </a:prstGeom>
              <a:noFill/>
            </p:spPr>
            <p:txBody>
              <a:bodyPr wrap="square" rtlCol="0">
                <a:spAutoFit/>
              </a:bodyPr>
              <a:lstStyle/>
              <a:p>
                <a:pPr defTabSz="1219170">
                  <a:buClr>
                    <a:srgbClr val="000000"/>
                  </a:buClr>
                </a:pPr>
                <a14:m>
                  <m:oMath xmlns:m="http://schemas.openxmlformats.org/officeDocument/2006/math">
                    <m:r>
                      <a:rPr lang="en-US" altLang="zh-TW" sz="2400" kern="0">
                        <a:solidFill>
                          <a:srgbClr val="0070C0"/>
                        </a:solidFill>
                        <a:latin typeface="Cambria Math" panose="02040503050406030204" pitchFamily="18" charset="0"/>
                        <a:sym typeface="Arial"/>
                      </a:rPr>
                      <m:t>𝑣</m:t>
                    </m:r>
                  </m:oMath>
                </a14:m>
                <a:r>
                  <a:rPr lang="en-US" altLang="zh-TW" sz="2400" kern="0" dirty="0">
                    <a:solidFill>
                      <a:srgbClr val="0070C0"/>
                    </a:solidFill>
                    <a:latin typeface="Corbel" panose="020B0503020204020204" pitchFamily="34" charset="0"/>
                    <a:cs typeface="Arial"/>
                    <a:sym typeface="Arial"/>
                  </a:rPr>
                  <a:t>: value</a:t>
                </a:r>
                <a:r>
                  <a:rPr lang="en-US" altLang="zh-TW" sz="2400" kern="0" dirty="0">
                    <a:solidFill>
                      <a:srgbClr val="000000"/>
                    </a:solidFill>
                    <a:latin typeface="Corbel" panose="020B0503020204020204" pitchFamily="34" charset="0"/>
                    <a:cs typeface="Arial"/>
                    <a:sym typeface="Arial"/>
                  </a:rPr>
                  <a:t> (information to be extracted)</a:t>
                </a:r>
                <a:endParaRPr lang="zh-TW" altLang="en-US" sz="2400" kern="0" dirty="0">
                  <a:solidFill>
                    <a:srgbClr val="000000"/>
                  </a:solidFill>
                  <a:latin typeface="Corbel" panose="020B0503020204020204" pitchFamily="34" charset="0"/>
                  <a:cs typeface="Arial"/>
                  <a:sym typeface="Arial"/>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7162373" y="1882322"/>
                <a:ext cx="5123644" cy="461665"/>
              </a:xfrm>
              <a:prstGeom prst="rect">
                <a:avLst/>
              </a:prstGeom>
              <a:blipFill>
                <a:blip r:embed="rId20"/>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字方塊 129">
                <a:extLst>
                  <a:ext uri="{FF2B5EF4-FFF2-40B4-BE49-F238E27FC236}">
                    <a16:creationId xmlns:a16="http://schemas.microsoft.com/office/drawing/2014/main" id="{284323EE-8E23-2712-FD48-772F509208C9}"/>
                  </a:ext>
                </a:extLst>
              </p:cNvPr>
              <p:cNvSpPr txBox="1"/>
              <p:nvPr/>
            </p:nvSpPr>
            <p:spPr>
              <a:xfrm>
                <a:off x="9048453" y="543655"/>
                <a:ext cx="1443920" cy="369332"/>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7030A0"/>
                              </a:solidFill>
                              <a:latin typeface="Cambria Math" panose="02040503050406030204" pitchFamily="18" charset="0"/>
                              <a:sym typeface="Arial"/>
                            </a:rPr>
                          </m:ctrlPr>
                        </m:sSubPr>
                        <m:e>
                          <m:r>
                            <a:rPr lang="en-US" altLang="zh-TW" sz="2400" kern="0">
                              <a:solidFill>
                                <a:srgbClr val="7030A0"/>
                              </a:solidFill>
                              <a:latin typeface="Cambria Math" panose="02040503050406030204" pitchFamily="18" charset="0"/>
                              <a:sym typeface="Arial"/>
                            </a:rPr>
                            <m:t>𝑞</m:t>
                          </m:r>
                        </m:e>
                        <m:sub>
                          <m:r>
                            <a:rPr lang="en-US" altLang="zh-TW" sz="2400" kern="0">
                              <a:solidFill>
                                <a:srgbClr val="7030A0"/>
                              </a:solidFill>
                              <a:latin typeface="Cambria Math" panose="02040503050406030204" pitchFamily="18" charset="0"/>
                              <a:sym typeface="Arial"/>
                            </a:rPr>
                            <m:t>𝑖</m:t>
                          </m:r>
                        </m:sub>
                      </m:sSub>
                      <m:r>
                        <a:rPr lang="en-US" altLang="zh-TW" sz="2400" kern="0">
                          <a:solidFill>
                            <a:srgbClr val="000000"/>
                          </a:solidFill>
                          <a:latin typeface="Cambria Math" panose="02040503050406030204" pitchFamily="18" charset="0"/>
                          <a:sym typeface="Arial"/>
                        </a:rPr>
                        <m:t>=</m:t>
                      </m:r>
                      <m:sSup>
                        <m:sSupPr>
                          <m:ctrlPr>
                            <a:rPr lang="en-US" altLang="zh-TW" sz="2400" i="1" kern="0">
                              <a:solidFill>
                                <a:srgbClr val="7030A0"/>
                              </a:solidFill>
                              <a:latin typeface="Cambria Math" panose="02040503050406030204" pitchFamily="18" charset="0"/>
                              <a:sym typeface="Arial"/>
                            </a:rPr>
                          </m:ctrlPr>
                        </m:sSupPr>
                        <m:e>
                          <m:r>
                            <a:rPr lang="en-US" altLang="zh-TW" sz="2400" kern="0">
                              <a:solidFill>
                                <a:srgbClr val="7030A0"/>
                              </a:solidFill>
                              <a:latin typeface="Cambria Math" panose="02040503050406030204" pitchFamily="18" charset="0"/>
                              <a:sym typeface="Arial"/>
                            </a:rPr>
                            <m:t>𝑊</m:t>
                          </m:r>
                        </m:e>
                        <m:sup>
                          <m:r>
                            <a:rPr lang="en-US" altLang="zh-TW" sz="2400" kern="0">
                              <a:solidFill>
                                <a:srgbClr val="7030A0"/>
                              </a:solidFill>
                              <a:latin typeface="Cambria Math" panose="02040503050406030204" pitchFamily="18" charset="0"/>
                              <a:sym typeface="Arial"/>
                            </a:rPr>
                            <m:t>𝑞</m:t>
                          </m:r>
                        </m:sup>
                      </m:sSup>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𝑖</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54" name="文字方塊 129">
                <a:extLst>
                  <a:ext uri="{FF2B5EF4-FFF2-40B4-BE49-F238E27FC236}">
                    <a16:creationId xmlns:a16="http://schemas.microsoft.com/office/drawing/2014/main" id="{284323EE-8E23-2712-FD48-772F509208C9}"/>
                  </a:ext>
                </a:extLst>
              </p:cNvPr>
              <p:cNvSpPr txBox="1">
                <a:spLocks noRot="1" noChangeAspect="1" noMove="1" noResize="1" noEditPoints="1" noAdjustHandles="1" noChangeArrowheads="1" noChangeShapeType="1" noTextEdit="1"/>
              </p:cNvSpPr>
              <p:nvPr/>
            </p:nvSpPr>
            <p:spPr>
              <a:xfrm>
                <a:off x="9048453" y="543655"/>
                <a:ext cx="1443920" cy="369332"/>
              </a:xfrm>
              <a:prstGeom prst="rect">
                <a:avLst/>
              </a:prstGeom>
              <a:blipFill>
                <a:blip r:embed="rId21"/>
                <a:stretch>
                  <a:fillRect l="-5063" r="-1688"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字方塊 130">
                <a:extLst>
                  <a:ext uri="{FF2B5EF4-FFF2-40B4-BE49-F238E27FC236}">
                    <a16:creationId xmlns:a16="http://schemas.microsoft.com/office/drawing/2014/main" id="{466A8973-BAA0-A735-D9DE-26ED44A18553}"/>
                  </a:ext>
                </a:extLst>
              </p:cNvPr>
              <p:cNvSpPr txBox="1"/>
              <p:nvPr/>
            </p:nvSpPr>
            <p:spPr>
              <a:xfrm>
                <a:off x="9054632" y="1409229"/>
                <a:ext cx="1456168" cy="375872"/>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C00000"/>
                              </a:solidFill>
                              <a:latin typeface="Cambria Math" panose="02040503050406030204" pitchFamily="18" charset="0"/>
                              <a:sym typeface="Arial"/>
                            </a:rPr>
                          </m:ctrlPr>
                        </m:sSubPr>
                        <m:e>
                          <m:r>
                            <a:rPr lang="en-US" altLang="zh-TW" sz="2400" kern="0">
                              <a:solidFill>
                                <a:srgbClr val="C00000"/>
                              </a:solidFill>
                              <a:latin typeface="Cambria Math" panose="02040503050406030204" pitchFamily="18" charset="0"/>
                              <a:sym typeface="Arial"/>
                            </a:rPr>
                            <m:t>𝑘</m:t>
                          </m:r>
                        </m:e>
                        <m:sub>
                          <m:r>
                            <a:rPr lang="en-US" altLang="zh-TW" sz="2400" kern="0">
                              <a:solidFill>
                                <a:srgbClr val="C00000"/>
                              </a:solidFill>
                              <a:latin typeface="Cambria Math" panose="02040503050406030204" pitchFamily="18" charset="0"/>
                              <a:sym typeface="Arial"/>
                            </a:rPr>
                            <m:t>𝑖</m:t>
                          </m:r>
                        </m:sub>
                      </m:sSub>
                      <m:r>
                        <a:rPr lang="en-US" altLang="zh-TW" sz="2400" kern="0">
                          <a:solidFill>
                            <a:srgbClr val="000000"/>
                          </a:solidFill>
                          <a:latin typeface="Cambria Math" panose="02040503050406030204" pitchFamily="18" charset="0"/>
                          <a:sym typeface="Arial"/>
                        </a:rPr>
                        <m:t>=</m:t>
                      </m:r>
                      <m:sSup>
                        <m:sSupPr>
                          <m:ctrlPr>
                            <a:rPr lang="en-US" altLang="zh-TW" sz="2400" i="1" kern="0">
                              <a:solidFill>
                                <a:srgbClr val="C00000"/>
                              </a:solidFill>
                              <a:latin typeface="Cambria Math" panose="02040503050406030204" pitchFamily="18" charset="0"/>
                              <a:sym typeface="Arial"/>
                            </a:rPr>
                          </m:ctrlPr>
                        </m:sSupPr>
                        <m:e>
                          <m:r>
                            <a:rPr lang="en-US" altLang="zh-TW" sz="2400" kern="0">
                              <a:solidFill>
                                <a:srgbClr val="C00000"/>
                              </a:solidFill>
                              <a:latin typeface="Cambria Math" panose="02040503050406030204" pitchFamily="18" charset="0"/>
                              <a:sym typeface="Arial"/>
                            </a:rPr>
                            <m:t>𝑊</m:t>
                          </m:r>
                        </m:e>
                        <m:sup>
                          <m:r>
                            <a:rPr lang="en-US" altLang="zh-TW" sz="2400" kern="0">
                              <a:solidFill>
                                <a:srgbClr val="C00000"/>
                              </a:solidFill>
                              <a:latin typeface="Cambria Math" panose="02040503050406030204" pitchFamily="18" charset="0"/>
                              <a:sym typeface="Arial"/>
                            </a:rPr>
                            <m:t>𝑘</m:t>
                          </m:r>
                        </m:sup>
                      </m:sSup>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𝑖</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55" name="文字方塊 130">
                <a:extLst>
                  <a:ext uri="{FF2B5EF4-FFF2-40B4-BE49-F238E27FC236}">
                    <a16:creationId xmlns:a16="http://schemas.microsoft.com/office/drawing/2014/main" id="{466A8973-BAA0-A735-D9DE-26ED44A18553}"/>
                  </a:ext>
                </a:extLst>
              </p:cNvPr>
              <p:cNvSpPr txBox="1">
                <a:spLocks noRot="1" noChangeAspect="1" noMove="1" noResize="1" noEditPoints="1" noAdjustHandles="1" noChangeArrowheads="1" noChangeShapeType="1" noTextEdit="1"/>
              </p:cNvSpPr>
              <p:nvPr/>
            </p:nvSpPr>
            <p:spPr>
              <a:xfrm>
                <a:off x="9054632" y="1409229"/>
                <a:ext cx="1456168" cy="375872"/>
              </a:xfrm>
              <a:prstGeom prst="rect">
                <a:avLst/>
              </a:prstGeom>
              <a:blipFill>
                <a:blip r:embed="rId22"/>
                <a:stretch>
                  <a:fillRect l="-5021" t="-3226" r="-1674"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131">
                <a:extLst>
                  <a:ext uri="{FF2B5EF4-FFF2-40B4-BE49-F238E27FC236}">
                    <a16:creationId xmlns:a16="http://schemas.microsoft.com/office/drawing/2014/main" id="{0C1BEFC1-C6C8-3F0D-D8A9-8D4D4215EAAD}"/>
                  </a:ext>
                </a:extLst>
              </p:cNvPr>
              <p:cNvSpPr txBox="1"/>
              <p:nvPr/>
            </p:nvSpPr>
            <p:spPr>
              <a:xfrm>
                <a:off x="9048451" y="2295279"/>
                <a:ext cx="1439433" cy="369332"/>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70C0"/>
                              </a:solidFill>
                              <a:latin typeface="Cambria Math" panose="02040503050406030204" pitchFamily="18" charset="0"/>
                              <a:sym typeface="Arial"/>
                            </a:rPr>
                          </m:ctrlPr>
                        </m:sSubPr>
                        <m:e>
                          <m:r>
                            <a:rPr lang="en-US" altLang="zh-TW" sz="2400" kern="0">
                              <a:solidFill>
                                <a:srgbClr val="0070C0"/>
                              </a:solidFill>
                              <a:latin typeface="Cambria Math" panose="02040503050406030204" pitchFamily="18" charset="0"/>
                              <a:sym typeface="Arial"/>
                            </a:rPr>
                            <m:t>𝑣</m:t>
                          </m:r>
                        </m:e>
                        <m:sub>
                          <m:r>
                            <a:rPr lang="en-US" altLang="zh-TW" sz="2400" kern="0">
                              <a:solidFill>
                                <a:srgbClr val="0070C0"/>
                              </a:solidFill>
                              <a:latin typeface="Cambria Math" panose="02040503050406030204" pitchFamily="18" charset="0"/>
                              <a:sym typeface="Arial"/>
                            </a:rPr>
                            <m:t>𝑖</m:t>
                          </m:r>
                        </m:sub>
                      </m:sSub>
                      <m:r>
                        <a:rPr lang="en-US" altLang="zh-TW" sz="2400" kern="0">
                          <a:solidFill>
                            <a:srgbClr val="000000"/>
                          </a:solidFill>
                          <a:latin typeface="Cambria Math" panose="02040503050406030204" pitchFamily="18" charset="0"/>
                          <a:sym typeface="Arial"/>
                        </a:rPr>
                        <m:t>=</m:t>
                      </m:r>
                      <m:sSup>
                        <m:sSupPr>
                          <m:ctrlPr>
                            <a:rPr lang="en-US" altLang="zh-TW" sz="2400" i="1" kern="0">
                              <a:solidFill>
                                <a:srgbClr val="0070C0"/>
                              </a:solidFill>
                              <a:latin typeface="Cambria Math" panose="02040503050406030204" pitchFamily="18" charset="0"/>
                              <a:sym typeface="Arial"/>
                            </a:rPr>
                          </m:ctrlPr>
                        </m:sSupPr>
                        <m:e>
                          <m:r>
                            <a:rPr lang="en-US" altLang="zh-TW" sz="2400" kern="0">
                              <a:solidFill>
                                <a:srgbClr val="0070C0"/>
                              </a:solidFill>
                              <a:latin typeface="Cambria Math" panose="02040503050406030204" pitchFamily="18" charset="0"/>
                              <a:sym typeface="Arial"/>
                            </a:rPr>
                            <m:t>𝑊</m:t>
                          </m:r>
                        </m:e>
                        <m:sup>
                          <m:r>
                            <a:rPr lang="en-US" altLang="zh-TW" sz="2400" kern="0">
                              <a:solidFill>
                                <a:srgbClr val="0070C0"/>
                              </a:solidFill>
                              <a:latin typeface="Cambria Math" panose="02040503050406030204" pitchFamily="18" charset="0"/>
                              <a:sym typeface="Arial"/>
                            </a:rPr>
                            <m:t>𝑣</m:t>
                          </m:r>
                        </m:sup>
                      </m:sSup>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𝑖</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56" name="文字方塊 131">
                <a:extLst>
                  <a:ext uri="{FF2B5EF4-FFF2-40B4-BE49-F238E27FC236}">
                    <a16:creationId xmlns:a16="http://schemas.microsoft.com/office/drawing/2014/main" id="{0C1BEFC1-C6C8-3F0D-D8A9-8D4D4215EAAD}"/>
                  </a:ext>
                </a:extLst>
              </p:cNvPr>
              <p:cNvSpPr txBox="1">
                <a:spLocks noRot="1" noChangeAspect="1" noMove="1" noResize="1" noEditPoints="1" noAdjustHandles="1" noChangeArrowheads="1" noChangeShapeType="1" noTextEdit="1"/>
              </p:cNvSpPr>
              <p:nvPr/>
            </p:nvSpPr>
            <p:spPr>
              <a:xfrm>
                <a:off x="9048451" y="2295279"/>
                <a:ext cx="1439433" cy="369332"/>
              </a:xfrm>
              <a:prstGeom prst="rect">
                <a:avLst/>
              </a:prstGeom>
              <a:blipFill>
                <a:blip r:embed="rId23"/>
                <a:stretch>
                  <a:fillRect l="-2966" r="-2119" b="-16667"/>
                </a:stretch>
              </a:blipFill>
            </p:spPr>
            <p:txBody>
              <a:bodyPr/>
              <a:lstStyle/>
              <a:p>
                <a:r>
                  <a:rPr lang="zh-CN" altLang="en-US">
                    <a:noFill/>
                  </a:rPr>
                  <a:t> </a:t>
                </a:r>
              </a:p>
            </p:txBody>
          </p:sp>
        </mc:Fallback>
      </mc:AlternateContent>
      <p:sp>
        <p:nvSpPr>
          <p:cNvPr id="2" name="Slide Number Placeholder 1">
            <a:extLst>
              <a:ext uri="{FF2B5EF4-FFF2-40B4-BE49-F238E27FC236}">
                <a16:creationId xmlns:a16="http://schemas.microsoft.com/office/drawing/2014/main" id="{0BB91808-AED5-3152-7751-F4D9CB7B4DFC}"/>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27</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8480256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3241885" y="379586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3050126" y="329326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3050126" y="3293260"/>
                <a:ext cx="715161" cy="461665"/>
              </a:xfrm>
              <a:prstGeom prst="rect">
                <a:avLst/>
              </a:prstGeom>
              <a:blipFill>
                <a:blip r:embed="rId2"/>
                <a:stretch>
                  <a:fillRect b="-1316"/>
                </a:stretch>
              </a:blipFill>
            </p:spPr>
            <p:txBody>
              <a:bodyPr/>
              <a:lstStyle/>
              <a:p>
                <a:r>
                  <a:rPr lang="zh-CN" alt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669507" y="3795864"/>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2488022" y="330353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2488022" y="3303534"/>
                <a:ext cx="715161" cy="461665"/>
              </a:xfrm>
              <a:prstGeom prst="rect">
                <a:avLst/>
              </a:prstGeom>
              <a:blipFill>
                <a:blip r:embed="rId3"/>
                <a:stretch>
                  <a:fillRect/>
                </a:stretch>
              </a:blipFill>
            </p:spPr>
            <p:txBody>
              <a:bodyPr/>
              <a:lstStyle/>
              <a:p>
                <a:r>
                  <a:rPr lang="zh-CN" alt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2107404" y="3795864"/>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933637" y="327267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933637" y="3272670"/>
                <a:ext cx="715161" cy="461665"/>
              </a:xfrm>
              <a:prstGeom prst="rect">
                <a:avLst/>
              </a:prstGeom>
              <a:blipFill>
                <a:blip r:embed="rId4"/>
                <a:stretch>
                  <a:fillRect b="-9211"/>
                </a:stretch>
              </a:blipFill>
            </p:spPr>
            <p:txBody>
              <a:bodyPr/>
              <a:lstStyle/>
              <a:p>
                <a:r>
                  <a:rPr lang="zh-CN" alt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822095" y="4339811"/>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2240017" y="4619649"/>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2240017" y="433780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3385885" y="433780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513238" y="516621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513238" y="5166210"/>
                <a:ext cx="715161" cy="461665"/>
              </a:xfrm>
              <a:prstGeom prst="rect">
                <a:avLst/>
              </a:prstGeom>
              <a:blipFill>
                <a:blip r:embed="rId5"/>
                <a:stretch>
                  <a:fillRect b="-1316"/>
                </a:stretch>
              </a:blipFill>
            </p:spPr>
            <p:txBody>
              <a:bodyPr/>
              <a:lstStyle/>
              <a:p>
                <a:r>
                  <a:rPr lang="zh-CN" alt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2151516" y="4858657"/>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2590278" y="5734216"/>
            <a:ext cx="7712639" cy="369332"/>
          </a:xfrm>
          <a:prstGeom prst="rect">
            <a:avLst/>
          </a:prstGeom>
          <a:noFill/>
        </p:spPr>
        <p:txBody>
          <a:bodyPr wrap="square" lIns="0" tIns="0" rIns="0" bIns="0" rtlCol="0">
            <a:spAutoFit/>
          </a:bodyPr>
          <a:lstStyle/>
          <a:p>
            <a:pPr defTabSz="1219170">
              <a:buClr>
                <a:srgbClr val="000000"/>
              </a:buClr>
            </a:pPr>
            <a:r>
              <a:rPr lang="en-US" altLang="zh-TW" sz="2400" kern="0" dirty="0">
                <a:solidFill>
                  <a:srgbClr val="000000"/>
                </a:solidFill>
                <a:latin typeface="Consolas" panose="020B0609020204030204" pitchFamily="49" charset="0"/>
                <a:cs typeface="Consolas" panose="020B0609020204030204" pitchFamily="49" charset="0"/>
                <a:sym typeface="Arial"/>
              </a:rPr>
              <a:t>The	      cat	     sat           on</a:t>
            </a:r>
            <a:endParaRPr lang="zh-TW" altLang="en-US" sz="2400" kern="0" dirty="0">
              <a:solidFill>
                <a:srgbClr val="000000"/>
              </a:solidFill>
              <a:latin typeface="Consolas" panose="020B0609020204030204" pitchFamily="49" charset="0"/>
              <a:cs typeface="Consolas" panose="020B0609020204030204" pitchFamily="49" charset="0"/>
              <a:sym typeface="Arial"/>
            </a:endParaRPr>
          </a:p>
        </p:txBody>
      </p:sp>
      <p:sp>
        <p:nvSpPr>
          <p:cNvPr id="5" name="矩形 24">
            <a:extLst>
              <a:ext uri="{FF2B5EF4-FFF2-40B4-BE49-F238E27FC236}">
                <a16:creationId xmlns:a16="http://schemas.microsoft.com/office/drawing/2014/main" id="{0996E6CE-4CCF-813C-64B9-448830884C29}"/>
              </a:ext>
            </a:extLst>
          </p:cNvPr>
          <p:cNvSpPr/>
          <p:nvPr/>
        </p:nvSpPr>
        <p:spPr>
          <a:xfrm>
            <a:off x="5466788" y="3798441"/>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5275029" y="3295837"/>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5275029" y="3295837"/>
                <a:ext cx="715161" cy="461665"/>
              </a:xfrm>
              <a:prstGeom prst="rect">
                <a:avLst/>
              </a:prstGeom>
              <a:blipFill>
                <a:blip r:embed="rId6"/>
                <a:stretch>
                  <a:fillRect b="-1333"/>
                </a:stretch>
              </a:blipFill>
            </p:spPr>
            <p:txBody>
              <a:bodyPr/>
              <a:lstStyle/>
              <a:p>
                <a:r>
                  <a:rPr lang="zh-CN" alt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4894409" y="3798441"/>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4712925" y="3306112"/>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4712925" y="3306112"/>
                <a:ext cx="715161" cy="461665"/>
              </a:xfrm>
              <a:prstGeom prst="rect">
                <a:avLst/>
              </a:prstGeom>
              <a:blipFill>
                <a:blip r:embed="rId7"/>
                <a:stretch>
                  <a:fillRect b="-1316"/>
                </a:stretch>
              </a:blipFill>
            </p:spPr>
            <p:txBody>
              <a:bodyPr/>
              <a:lstStyle/>
              <a:p>
                <a:r>
                  <a:rPr lang="zh-CN" alt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4332307" y="3798441"/>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4158540" y="327524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4158540" y="3275248"/>
                <a:ext cx="715161" cy="461665"/>
              </a:xfrm>
              <a:prstGeom prst="rect">
                <a:avLst/>
              </a:prstGeom>
              <a:blipFill>
                <a:blip r:embed="rId8"/>
                <a:stretch>
                  <a:fillRect b="-10526"/>
                </a:stretch>
              </a:blipFill>
            </p:spPr>
            <p:txBody>
              <a:bodyPr/>
              <a:lstStyle/>
              <a:p>
                <a:r>
                  <a:rPr lang="zh-CN" alt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5046997" y="4342389"/>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4464920" y="4622227"/>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4464920" y="4340379"/>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5610788" y="4340379"/>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4738141" y="516878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4738141" y="5168788"/>
                <a:ext cx="715161" cy="461665"/>
              </a:xfrm>
              <a:prstGeom prst="rect">
                <a:avLst/>
              </a:prstGeom>
              <a:blipFill>
                <a:blip r:embed="rId9"/>
                <a:stretch>
                  <a:fillRect/>
                </a:stretch>
              </a:blipFill>
            </p:spPr>
            <p:txBody>
              <a:bodyPr/>
              <a:lstStyle/>
              <a:p>
                <a:r>
                  <a:rPr lang="zh-CN" alt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4376419" y="4861235"/>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7707124" y="380101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7515365" y="3298413"/>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7515365" y="3298413"/>
                <a:ext cx="715161" cy="461665"/>
              </a:xfrm>
              <a:prstGeom prst="rect">
                <a:avLst/>
              </a:prstGeom>
              <a:blipFill>
                <a:blip r:embed="rId10"/>
                <a:stretch>
                  <a:fillRect b="-1316"/>
                </a:stretch>
              </a:blipFill>
            </p:spPr>
            <p:txBody>
              <a:bodyPr/>
              <a:lstStyle/>
              <a:p>
                <a:r>
                  <a:rPr lang="zh-CN" alt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7134745" y="3801017"/>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6953261" y="330868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6953261" y="3308688"/>
                <a:ext cx="715161" cy="461665"/>
              </a:xfrm>
              <a:prstGeom prst="rect">
                <a:avLst/>
              </a:prstGeom>
              <a:blipFill>
                <a:blip r:embed="rId11"/>
                <a:stretch>
                  <a:fillRect b="-1333"/>
                </a:stretch>
              </a:blipFill>
            </p:spPr>
            <p:txBody>
              <a:bodyPr/>
              <a:lstStyle/>
              <a:p>
                <a:r>
                  <a:rPr lang="zh-CN" alt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6572643" y="3801017"/>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6398876" y="327782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6398876" y="3277824"/>
                <a:ext cx="715161" cy="461665"/>
              </a:xfrm>
              <a:prstGeom prst="rect">
                <a:avLst/>
              </a:prstGeom>
              <a:blipFill>
                <a:blip r:embed="rId12"/>
                <a:stretch>
                  <a:fillRect b="-10667"/>
                </a:stretch>
              </a:blipFill>
            </p:spPr>
            <p:txBody>
              <a:bodyPr/>
              <a:lstStyle/>
              <a:p>
                <a:r>
                  <a:rPr lang="zh-CN" alt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7287333" y="4344965"/>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6705256" y="4624803"/>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6705256" y="4342955"/>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7851124" y="4342955"/>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6978477" y="517136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6978477" y="5171364"/>
                <a:ext cx="715161" cy="461665"/>
              </a:xfrm>
              <a:prstGeom prst="rect">
                <a:avLst/>
              </a:prstGeom>
              <a:blipFill>
                <a:blip r:embed="rId13"/>
                <a:stretch>
                  <a:fillRect b="-1316"/>
                </a:stretch>
              </a:blipFill>
            </p:spPr>
            <p:txBody>
              <a:bodyPr/>
              <a:lstStyle/>
              <a:p>
                <a:r>
                  <a:rPr lang="zh-CN" alt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6616755" y="4863811"/>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9986043" y="381130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9794284" y="330870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9794284" y="3308704"/>
                <a:ext cx="715161" cy="461665"/>
              </a:xfrm>
              <a:prstGeom prst="rect">
                <a:avLst/>
              </a:prstGeom>
              <a:blipFill>
                <a:blip r:embed="rId14"/>
                <a:stretch>
                  <a:fillRect b="-1333"/>
                </a:stretch>
              </a:blipFill>
            </p:spPr>
            <p:txBody>
              <a:bodyPr/>
              <a:lstStyle/>
              <a:p>
                <a:r>
                  <a:rPr lang="zh-CN" alt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9413664" y="3811308"/>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9232180" y="331897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9232180" y="3318978"/>
                <a:ext cx="715161" cy="461665"/>
              </a:xfrm>
              <a:prstGeom prst="rect">
                <a:avLst/>
              </a:prstGeom>
              <a:blipFill>
                <a:blip r:embed="rId15"/>
                <a:stretch>
                  <a:fillRect b="-1316"/>
                </a:stretch>
              </a:blipFill>
            </p:spPr>
            <p:txBody>
              <a:bodyPr/>
              <a:lstStyle/>
              <a:p>
                <a:r>
                  <a:rPr lang="zh-CN" alt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8851561" y="3811308"/>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8677794" y="328811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8677794" y="3288114"/>
                <a:ext cx="715161" cy="461665"/>
              </a:xfrm>
              <a:prstGeom prst="rect">
                <a:avLst/>
              </a:prstGeom>
              <a:blipFill>
                <a:blip r:embed="rId16"/>
                <a:stretch>
                  <a:fillRect b="-10526"/>
                </a:stretch>
              </a:blipFill>
            </p:spPr>
            <p:txBody>
              <a:bodyPr/>
              <a:lstStyle/>
              <a:p>
                <a:r>
                  <a:rPr lang="zh-CN" alt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9566252" y="4355255"/>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8984175" y="4635093"/>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8984175" y="435324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10130043" y="435324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9257396" y="518165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9257396" y="5181654"/>
                <a:ext cx="715161" cy="461665"/>
              </a:xfrm>
              <a:prstGeom prst="rect">
                <a:avLst/>
              </a:prstGeom>
              <a:blipFill>
                <a:blip r:embed="rId17"/>
                <a:stretch>
                  <a:fillRect b="-1316"/>
                </a:stretch>
              </a:blipFill>
            </p:spPr>
            <p:txBody>
              <a:bodyPr/>
              <a:lstStyle/>
              <a:p>
                <a:r>
                  <a:rPr lang="zh-CN" alt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8895673" y="4874101"/>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7903586" y="150941"/>
                <a:ext cx="3911569" cy="461665"/>
              </a:xfrm>
              <a:prstGeom prst="rect">
                <a:avLst/>
              </a:prstGeom>
              <a:noFill/>
            </p:spPr>
            <p:txBody>
              <a:bodyPr wrap="square" rtlCol="0">
                <a:spAutoFit/>
              </a:bodyPr>
              <a:lstStyle/>
              <a:p>
                <a:pPr defTabSz="1219170">
                  <a:buClr>
                    <a:srgbClr val="000000"/>
                  </a:buClr>
                </a:pPr>
                <a14:m>
                  <m:oMath xmlns:m="http://schemas.openxmlformats.org/officeDocument/2006/math">
                    <m:r>
                      <a:rPr lang="en-US" altLang="zh-TW" sz="2400" kern="0">
                        <a:solidFill>
                          <a:srgbClr val="7030A0"/>
                        </a:solidFill>
                        <a:latin typeface="Cambria Math" panose="02040503050406030204" pitchFamily="18" charset="0"/>
                        <a:sym typeface="Arial"/>
                      </a:rPr>
                      <m:t>𝑞</m:t>
                    </m:r>
                  </m:oMath>
                </a14:m>
                <a:r>
                  <a:rPr lang="en-US" altLang="zh-TW" sz="2400" kern="0" dirty="0">
                    <a:solidFill>
                      <a:srgbClr val="7030A0"/>
                    </a:solidFill>
                    <a:latin typeface="Corbel" panose="020B0503020204020204" pitchFamily="34" charset="0"/>
                    <a:cs typeface="Arial"/>
                    <a:sym typeface="Arial"/>
                  </a:rPr>
                  <a:t>: query </a:t>
                </a:r>
                <a:r>
                  <a:rPr lang="en-US" altLang="zh-TW" sz="2400" kern="0" dirty="0">
                    <a:solidFill>
                      <a:srgbClr val="000000"/>
                    </a:solidFill>
                    <a:latin typeface="Corbel" panose="020B0503020204020204" pitchFamily="34" charset="0"/>
                    <a:cs typeface="Arial"/>
                    <a:sym typeface="Arial"/>
                  </a:rPr>
                  <a:t>(to match others)</a:t>
                </a:r>
                <a:endParaRPr lang="zh-TW" altLang="en-US" sz="2400" kern="0" dirty="0">
                  <a:solidFill>
                    <a:srgbClr val="000000"/>
                  </a:solidFill>
                  <a:latin typeface="Corbel" panose="020B0503020204020204" pitchFamily="34" charset="0"/>
                  <a:cs typeface="Arial"/>
                  <a:sym typeface="Arial"/>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7903586" y="150941"/>
                <a:ext cx="3911569" cy="461665"/>
              </a:xfrm>
              <a:prstGeom prst="rect">
                <a:avLst/>
              </a:prstGeom>
              <a:blipFill>
                <a:blip r:embed="rId18"/>
                <a:stretch>
                  <a:fillRect l="-468"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7994252" y="564550"/>
                <a:ext cx="3402953" cy="461665"/>
              </a:xfrm>
              <a:prstGeom prst="rect">
                <a:avLst/>
              </a:prstGeom>
              <a:noFill/>
            </p:spPr>
            <p:txBody>
              <a:bodyPr wrap="square" rtlCol="0">
                <a:spAutoFit/>
              </a:bodyPr>
              <a:lstStyle/>
              <a:p>
                <a:pPr defTabSz="1219170">
                  <a:buClr>
                    <a:srgbClr val="000000"/>
                  </a:buClr>
                </a:pPr>
                <a14:m>
                  <m:oMath xmlns:m="http://schemas.openxmlformats.org/officeDocument/2006/math">
                    <m:r>
                      <a:rPr lang="en-US" altLang="zh-TW" sz="2400" kern="0">
                        <a:solidFill>
                          <a:srgbClr val="C00000"/>
                        </a:solidFill>
                        <a:latin typeface="Cambria Math" panose="02040503050406030204" pitchFamily="18" charset="0"/>
                        <a:sym typeface="Arial"/>
                      </a:rPr>
                      <m:t>𝑘</m:t>
                    </m:r>
                  </m:oMath>
                </a14:m>
                <a:r>
                  <a:rPr lang="en-US" altLang="zh-TW" sz="2400" kern="0" dirty="0">
                    <a:solidFill>
                      <a:srgbClr val="C00000"/>
                    </a:solidFill>
                    <a:latin typeface="Corbel" panose="020B0503020204020204" pitchFamily="34" charset="0"/>
                    <a:cs typeface="Arial"/>
                    <a:sym typeface="Arial"/>
                  </a:rPr>
                  <a:t>: key</a:t>
                </a:r>
                <a:r>
                  <a:rPr lang="en-US" altLang="zh-TW" sz="2400" kern="0" dirty="0">
                    <a:solidFill>
                      <a:srgbClr val="000000"/>
                    </a:solidFill>
                    <a:latin typeface="Corbel" panose="020B0503020204020204" pitchFamily="34" charset="0"/>
                    <a:cs typeface="Arial"/>
                    <a:sym typeface="Arial"/>
                  </a:rPr>
                  <a:t> (to be matched)</a:t>
                </a:r>
                <a:endParaRPr lang="zh-TW" altLang="en-US" sz="2400" kern="0" dirty="0">
                  <a:solidFill>
                    <a:srgbClr val="000000"/>
                  </a:solidFill>
                  <a:latin typeface="Corbel" panose="020B0503020204020204" pitchFamily="34" charset="0"/>
                  <a:cs typeface="Arial"/>
                  <a:sym typeface="Arial"/>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7994252" y="564550"/>
                <a:ext cx="3402953" cy="461665"/>
              </a:xfrm>
              <a:prstGeom prst="rect">
                <a:avLst/>
              </a:prstGeom>
              <a:blipFill>
                <a:blip r:embed="rId19"/>
                <a:stretch>
                  <a:fillRect l="-537"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7092929" y="948635"/>
                <a:ext cx="5123644" cy="461665"/>
              </a:xfrm>
              <a:prstGeom prst="rect">
                <a:avLst/>
              </a:prstGeom>
              <a:noFill/>
            </p:spPr>
            <p:txBody>
              <a:bodyPr wrap="square" rtlCol="0">
                <a:spAutoFit/>
              </a:bodyPr>
              <a:lstStyle/>
              <a:p>
                <a:pPr defTabSz="1219170">
                  <a:buClr>
                    <a:srgbClr val="000000"/>
                  </a:buClr>
                </a:pPr>
                <a14:m>
                  <m:oMath xmlns:m="http://schemas.openxmlformats.org/officeDocument/2006/math">
                    <m:r>
                      <a:rPr lang="en-US" altLang="zh-TW" sz="2400" kern="0">
                        <a:solidFill>
                          <a:srgbClr val="0070C0"/>
                        </a:solidFill>
                        <a:latin typeface="Cambria Math" panose="02040503050406030204" pitchFamily="18" charset="0"/>
                        <a:sym typeface="Arial"/>
                      </a:rPr>
                      <m:t>𝑣</m:t>
                    </m:r>
                  </m:oMath>
                </a14:m>
                <a:r>
                  <a:rPr lang="en-US" altLang="zh-TW" sz="2400" kern="0" dirty="0">
                    <a:solidFill>
                      <a:srgbClr val="0070C0"/>
                    </a:solidFill>
                    <a:latin typeface="Corbel" panose="020B0503020204020204" pitchFamily="34" charset="0"/>
                    <a:cs typeface="Arial"/>
                    <a:sym typeface="Arial"/>
                  </a:rPr>
                  <a:t>: value</a:t>
                </a:r>
                <a:r>
                  <a:rPr lang="en-US" altLang="zh-TW" sz="2400" kern="0" dirty="0">
                    <a:solidFill>
                      <a:srgbClr val="000000"/>
                    </a:solidFill>
                    <a:latin typeface="Corbel" panose="020B0503020204020204" pitchFamily="34" charset="0"/>
                    <a:cs typeface="Arial"/>
                    <a:sym typeface="Arial"/>
                  </a:rPr>
                  <a:t> (information to be extracted)</a:t>
                </a:r>
                <a:endParaRPr lang="zh-TW" altLang="en-US" sz="2400" kern="0" dirty="0">
                  <a:solidFill>
                    <a:srgbClr val="000000"/>
                  </a:solidFill>
                  <a:latin typeface="Corbel" panose="020B0503020204020204" pitchFamily="34" charset="0"/>
                  <a:cs typeface="Arial"/>
                  <a:sym typeface="Arial"/>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7092929" y="948635"/>
                <a:ext cx="5123644" cy="461665"/>
              </a:xfrm>
              <a:prstGeom prst="rect">
                <a:avLst/>
              </a:prstGeom>
              <a:blipFill>
                <a:blip r:embed="rId20"/>
                <a:stretch>
                  <a:fillRect t="-10667" b="-30667"/>
                </a:stretch>
              </a:blipFill>
            </p:spPr>
            <p:txBody>
              <a:bodyPr/>
              <a:lstStyle/>
              <a:p>
                <a:r>
                  <a:rPr lang="zh-CN" altLang="en-US">
                    <a:noFill/>
                  </a:rPr>
                  <a:t> </a:t>
                </a:r>
              </a:p>
            </p:txBody>
          </p:sp>
        </mc:Fallback>
      </mc:AlternateContent>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2479515" y="2409593"/>
            <a:ext cx="288924" cy="10559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4758172" y="23887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6981012" y="23878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9241371" y="2405917"/>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2305823" y="1860138"/>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2305823" y="1860138"/>
                <a:ext cx="557076" cy="385555"/>
              </a:xfrm>
              <a:prstGeom prst="rect">
                <a:avLst/>
              </a:prstGeom>
              <a:blipFill>
                <a:blip r:embed="rId21"/>
                <a:stretch>
                  <a:fillRect l="-7609" r="-4348" b="-11111"/>
                </a:stretch>
              </a:blipFill>
            </p:spPr>
            <p:txBody>
              <a:bodyPr/>
              <a:lstStyle/>
              <a:p>
                <a:r>
                  <a:rPr lang="zh-CN" alt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2389515" y="2229593"/>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4578421" y="1860138"/>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4578421" y="1860138"/>
                <a:ext cx="557076" cy="385555"/>
              </a:xfrm>
              <a:prstGeom prst="rect">
                <a:avLst/>
              </a:prstGeom>
              <a:blipFill>
                <a:blip r:embed="rId22"/>
                <a:stretch>
                  <a:fillRect l="-7692" r="-5495" b="-11111"/>
                </a:stretch>
              </a:blipFill>
            </p:spPr>
            <p:txBody>
              <a:bodyPr/>
              <a:lstStyle/>
              <a:p>
                <a:r>
                  <a:rPr lang="zh-CN" alt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4687191" y="223806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sp>
        <p:nvSpPr>
          <p:cNvPr id="64" name="橢圓 110">
            <a:extLst>
              <a:ext uri="{FF2B5EF4-FFF2-40B4-BE49-F238E27FC236}">
                <a16:creationId xmlns:a16="http://schemas.microsoft.com/office/drawing/2014/main" id="{06AC2E08-CA5A-4B42-69CB-12C009C8481B}"/>
              </a:ext>
            </a:extLst>
          </p:cNvPr>
          <p:cNvSpPr/>
          <p:nvPr/>
        </p:nvSpPr>
        <p:spPr>
          <a:xfrm>
            <a:off x="6892600" y="2246919"/>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sp>
        <p:nvSpPr>
          <p:cNvPr id="65" name="橢圓 113">
            <a:extLst>
              <a:ext uri="{FF2B5EF4-FFF2-40B4-BE49-F238E27FC236}">
                <a16:creationId xmlns:a16="http://schemas.microsoft.com/office/drawing/2014/main" id="{090BA7A6-12CB-8FC4-1962-4237260C4A22}"/>
              </a:ext>
            </a:extLst>
          </p:cNvPr>
          <p:cNvSpPr/>
          <p:nvPr/>
        </p:nvSpPr>
        <p:spPr>
          <a:xfrm>
            <a:off x="9143560" y="22723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174240" y="2452320"/>
            <a:ext cx="7059320" cy="965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174240" y="2426920"/>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74242" y="2418062"/>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2174240" y="2409593"/>
            <a:ext cx="305275"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6729619" y="1860138"/>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6729619" y="1860138"/>
                <a:ext cx="557076" cy="385555"/>
              </a:xfrm>
              <a:prstGeom prst="rect">
                <a:avLst/>
              </a:prstGeom>
              <a:blipFill>
                <a:blip r:embed="rId23"/>
                <a:stretch>
                  <a:fillRect l="-8791" r="-5495"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9085484" y="1876361"/>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9085484" y="1876361"/>
                <a:ext cx="557076" cy="385555"/>
              </a:xfrm>
              <a:prstGeom prst="rect">
                <a:avLst/>
              </a:prstGeom>
              <a:blipFill>
                <a:blip r:embed="rId24"/>
                <a:stretch>
                  <a:fillRect l="-7609" r="-4348" b="-11111"/>
                </a:stretch>
              </a:blipFill>
            </p:spPr>
            <p:txBody>
              <a:bodyPr/>
              <a:lstStyle/>
              <a:p>
                <a:r>
                  <a:rPr lang="zh-CN" alt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60128" y="1398912"/>
            <a:ext cx="1961585" cy="1373709"/>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pPr defTabSz="1219170">
              <a:buClr>
                <a:srgbClr val="000000"/>
              </a:buClr>
            </a:pPr>
            <a:r>
              <a:rPr lang="en-US" altLang="zh-TW" sz="1867" kern="0" dirty="0">
                <a:solidFill>
                  <a:prstClr val="black"/>
                </a:solidFill>
                <a:latin typeface="Corbel" panose="020B0503020204020204" pitchFamily="34" charset="0"/>
                <a:cs typeface="Arial"/>
                <a:sym typeface="Arial"/>
              </a:rPr>
              <a:t>How much should “The” attend to other positions? </a:t>
            </a:r>
            <a:endParaRPr lang="zh-TW" altLang="en-US" sz="1867" kern="0" dirty="0">
              <a:solidFill>
                <a:prstClr val="black"/>
              </a:solidFill>
              <a:latin typeface="Corbel" panose="020B0503020204020204" pitchFamily="34" charset="0"/>
              <a:cs typeface="Arial"/>
              <a:sym typeface="Arial"/>
            </a:endParaRPr>
          </a:p>
        </p:txBody>
      </p:sp>
      <mc:AlternateContent xmlns:mc="http://schemas.openxmlformats.org/markup-compatibility/2006" xmlns:a14="http://schemas.microsoft.com/office/drawing/2010/main">
        <mc:Choice Requires="a14">
          <p:sp>
            <p:nvSpPr>
              <p:cNvPr id="75" name="文字方塊 121">
                <a:extLst>
                  <a:ext uri="{FF2B5EF4-FFF2-40B4-BE49-F238E27FC236}">
                    <a16:creationId xmlns:a16="http://schemas.microsoft.com/office/drawing/2014/main" id="{41F57A2F-70C1-70F7-C14F-E523CD8D7FDA}"/>
                  </a:ext>
                </a:extLst>
              </p:cNvPr>
              <p:cNvSpPr txBox="1"/>
              <p:nvPr/>
            </p:nvSpPr>
            <p:spPr>
              <a:xfrm>
                <a:off x="3359674" y="319991"/>
                <a:ext cx="2045303" cy="568554"/>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𝑖</m:t>
                          </m:r>
                        </m:sub>
                      </m:sSub>
                      <m:r>
                        <a:rPr lang="en-US" altLang="zh-TW" sz="2400" kern="0">
                          <a:solidFill>
                            <a:srgbClr val="000000"/>
                          </a:solidFill>
                          <a:latin typeface="Cambria Math" panose="02040503050406030204" pitchFamily="18" charset="0"/>
                          <a:sym typeface="Arial"/>
                        </a:rPr>
                        <m:t>=</m:t>
                      </m:r>
                      <m:f>
                        <m:fPr>
                          <m:type m:val="skw"/>
                          <m:ctrlPr>
                            <a:rPr lang="en-US" altLang="zh-TW" sz="2400" i="1" kern="0">
                              <a:solidFill>
                                <a:srgbClr val="000000"/>
                              </a:solidFill>
                              <a:latin typeface="Cambria Math" panose="02040503050406030204" pitchFamily="18" charset="0"/>
                              <a:sym typeface="Arial"/>
                            </a:rPr>
                          </m:ctrlPr>
                        </m:fPr>
                        <m:num>
                          <m:sSup>
                            <m:sSupPr>
                              <m:ctrlPr>
                                <a:rPr lang="en-US" altLang="zh-TW" sz="2400" i="1" kern="0">
                                  <a:solidFill>
                                    <a:srgbClr val="000000"/>
                                  </a:solidFill>
                                  <a:latin typeface="Cambria Math" panose="02040503050406030204" pitchFamily="18" charset="0"/>
                                  <a:sym typeface="Arial"/>
                                </a:rPr>
                              </m:ctrlPr>
                            </m:sSupPr>
                            <m:e>
                              <m:r>
                                <a:rPr lang="en-US" altLang="zh-TW" sz="2400" kern="0">
                                  <a:solidFill>
                                    <a:srgbClr val="000000"/>
                                  </a:solidFill>
                                  <a:latin typeface="Cambria Math" panose="02040503050406030204" pitchFamily="18" charset="0"/>
                                  <a:sym typeface="Arial"/>
                                </a:rPr>
                                <m:t>𝑞</m:t>
                              </m:r>
                            </m:e>
                            <m:sup>
                              <m:r>
                                <a:rPr lang="en-US" altLang="zh-TW" sz="2400" kern="0">
                                  <a:solidFill>
                                    <a:srgbClr val="000000"/>
                                  </a:solidFill>
                                  <a:latin typeface="Cambria Math" panose="02040503050406030204" pitchFamily="18" charset="0"/>
                                  <a:sym typeface="Arial"/>
                                </a:rPr>
                                <m:t>1</m:t>
                              </m:r>
                            </m:sup>
                          </m:sSup>
                          <m:r>
                            <a:rPr lang="en-US" altLang="zh-TW" sz="2400" kern="0">
                              <a:solidFill>
                                <a:srgbClr val="000000"/>
                              </a:solidFill>
                              <a:latin typeface="Cambria Math" panose="02040503050406030204" pitchFamily="18" charset="0"/>
                              <a:ea typeface="Cambria Math" panose="02040503050406030204" pitchFamily="18" charset="0"/>
                              <a:sym typeface="Arial"/>
                            </a:rPr>
                            <m:t>∙</m:t>
                          </m:r>
                          <m:sSup>
                            <m:sSupPr>
                              <m:ctrlPr>
                                <a:rPr lang="en-US" altLang="zh-TW" sz="2400" i="1" kern="0">
                                  <a:solidFill>
                                    <a:srgbClr val="000000"/>
                                  </a:solidFill>
                                  <a:latin typeface="Cambria Math" panose="02040503050406030204" pitchFamily="18" charset="0"/>
                                  <a:sym typeface="Arial"/>
                                </a:rPr>
                              </m:ctrlPr>
                            </m:sSupPr>
                            <m:e>
                              <m:r>
                                <a:rPr lang="en-US" altLang="zh-TW" sz="2400" kern="0">
                                  <a:solidFill>
                                    <a:srgbClr val="000000"/>
                                  </a:solidFill>
                                  <a:latin typeface="Cambria Math" panose="02040503050406030204" pitchFamily="18" charset="0"/>
                                  <a:sym typeface="Arial"/>
                                </a:rPr>
                                <m:t>𝑘</m:t>
                              </m:r>
                            </m:e>
                            <m:sup>
                              <m:r>
                                <a:rPr lang="en-US" altLang="zh-TW" sz="2400" kern="0">
                                  <a:solidFill>
                                    <a:srgbClr val="000000"/>
                                  </a:solidFill>
                                  <a:latin typeface="Cambria Math" panose="02040503050406030204" pitchFamily="18" charset="0"/>
                                  <a:sym typeface="Arial"/>
                                </a:rPr>
                                <m:t>𝑖</m:t>
                              </m:r>
                            </m:sup>
                          </m:sSup>
                        </m:num>
                        <m:den>
                          <m:r>
                            <a:rPr lang="en-US" altLang="zh-TW" sz="2400" kern="0">
                              <a:solidFill>
                                <a:srgbClr val="000000"/>
                              </a:solidFill>
                              <a:latin typeface="Cambria Math" panose="02040503050406030204" pitchFamily="18" charset="0"/>
                              <a:sym typeface="Arial"/>
                            </a:rPr>
                            <m:t>𝛼</m:t>
                          </m:r>
                        </m:den>
                      </m:f>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5" name="文字方塊 121">
                <a:extLst>
                  <a:ext uri="{FF2B5EF4-FFF2-40B4-BE49-F238E27FC236}">
                    <a16:creationId xmlns:a16="http://schemas.microsoft.com/office/drawing/2014/main" id="{41F57A2F-70C1-70F7-C14F-E523CD8D7FDA}"/>
                  </a:ext>
                </a:extLst>
              </p:cNvPr>
              <p:cNvSpPr txBox="1">
                <a:spLocks noRot="1" noChangeAspect="1" noMove="1" noResize="1" noEditPoints="1" noAdjustHandles="1" noChangeArrowheads="1" noChangeShapeType="1" noTextEdit="1"/>
              </p:cNvSpPr>
              <p:nvPr/>
            </p:nvSpPr>
            <p:spPr>
              <a:xfrm>
                <a:off x="3359674" y="319991"/>
                <a:ext cx="2045303" cy="568554"/>
              </a:xfrm>
              <a:prstGeom prst="rect">
                <a:avLst/>
              </a:prstGeom>
              <a:blipFill>
                <a:blip r:embed="rId25"/>
                <a:stretch>
                  <a:fillRect/>
                </a:stretch>
              </a:blipFill>
            </p:spPr>
            <p:txBody>
              <a:bodyPr/>
              <a:lstStyle/>
              <a:p>
                <a:r>
                  <a:rPr lang="zh-CN" altLang="en-US">
                    <a:noFill/>
                  </a:rPr>
                  <a:t> </a:t>
                </a:r>
              </a:p>
            </p:txBody>
          </p:sp>
        </mc:Fallback>
      </mc:AlternateContent>
      <p:sp>
        <p:nvSpPr>
          <p:cNvPr id="77" name="文字方塊 127">
            <a:extLst>
              <a:ext uri="{FF2B5EF4-FFF2-40B4-BE49-F238E27FC236}">
                <a16:creationId xmlns:a16="http://schemas.microsoft.com/office/drawing/2014/main" id="{B8F5CA2E-8038-0DE0-214B-E52178FC30F9}"/>
              </a:ext>
            </a:extLst>
          </p:cNvPr>
          <p:cNvSpPr txBox="1"/>
          <p:nvPr/>
        </p:nvSpPr>
        <p:spPr>
          <a:xfrm>
            <a:off x="3350673" y="1155624"/>
            <a:ext cx="3086443" cy="420564"/>
          </a:xfrm>
          <a:prstGeom prst="rect">
            <a:avLst/>
          </a:prstGeom>
          <a:noFill/>
        </p:spPr>
        <p:txBody>
          <a:bodyPr wrap="square" rtlCol="0">
            <a:spAutoFit/>
          </a:bodyPr>
          <a:lstStyle/>
          <a:p>
            <a:pPr algn="ctr" defTabSz="1219170">
              <a:buClr>
                <a:srgbClr val="000000"/>
              </a:buClr>
            </a:pPr>
            <a:r>
              <a:rPr lang="en-US" altLang="zh-TW" sz="2133" kern="0" dirty="0">
                <a:solidFill>
                  <a:srgbClr val="000000"/>
                </a:solidFill>
                <a:latin typeface="Corbel" panose="020B0503020204020204" pitchFamily="34" charset="0"/>
                <a:cs typeface="Arial"/>
                <a:sym typeface="Arial"/>
              </a:rPr>
              <a:t>Scaled dot product</a:t>
            </a:r>
            <a:endParaRPr lang="zh-TW" altLang="en-US" sz="2133" kern="0" dirty="0">
              <a:solidFill>
                <a:srgbClr val="000000"/>
              </a:solidFill>
              <a:latin typeface="Corbel" panose="020B0503020204020204" pitchFamily="34" charset="0"/>
              <a:cs typeface="Arial"/>
              <a:sym typeface="Arial"/>
            </a:endParaRPr>
          </a:p>
        </p:txBody>
      </p:sp>
      <p:sp>
        <p:nvSpPr>
          <p:cNvPr id="78" name="右大括弧 41">
            <a:extLst>
              <a:ext uri="{FF2B5EF4-FFF2-40B4-BE49-F238E27FC236}">
                <a16:creationId xmlns:a16="http://schemas.microsoft.com/office/drawing/2014/main" id="{4421962E-9CC3-BCDC-097E-2A0CD6809D6D}"/>
              </a:ext>
            </a:extLst>
          </p:cNvPr>
          <p:cNvSpPr/>
          <p:nvPr/>
        </p:nvSpPr>
        <p:spPr>
          <a:xfrm rot="5400000">
            <a:off x="4645754" y="474342"/>
            <a:ext cx="316837" cy="1158889"/>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zh-TW" altLang="en-US" sz="1600" kern="0">
              <a:solidFill>
                <a:prstClr val="black"/>
              </a:solidFill>
              <a:latin typeface="Corbel" panose="020B0503020204020204"/>
              <a:ea typeface="新細明體" panose="02020500000000000000" pitchFamily="18" charset="-120"/>
              <a:sym typeface="Arial"/>
            </a:endParaRPr>
          </a:p>
        </p:txBody>
      </p:sp>
      <p:sp>
        <p:nvSpPr>
          <p:cNvPr id="2" name="Slide Number Placeholder 1">
            <a:extLst>
              <a:ext uri="{FF2B5EF4-FFF2-40B4-BE49-F238E27FC236}">
                <a16:creationId xmlns:a16="http://schemas.microsoft.com/office/drawing/2014/main" id="{8ABAC542-6315-033C-05A4-19DE65CC73B9}"/>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28</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590724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p:bldP spid="63" grpId="0" animBg="1"/>
      <p:bldP spid="64" grpId="0" animBg="1"/>
      <p:bldP spid="65" grpId="0" animBg="1"/>
      <p:bldP spid="70" grpId="0"/>
      <p:bldP spid="7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3241885" y="418938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3050126" y="368678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3050126" y="3686780"/>
                <a:ext cx="715161" cy="461665"/>
              </a:xfrm>
              <a:prstGeom prst="rect">
                <a:avLst/>
              </a:prstGeom>
              <a:blipFill>
                <a:blip r:embed="rId2"/>
                <a:stretch>
                  <a:fillRect/>
                </a:stretch>
              </a:blipFill>
            </p:spPr>
            <p:txBody>
              <a:bodyPr/>
              <a:lstStyle/>
              <a:p>
                <a:r>
                  <a:rPr lang="zh-CN" alt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669507" y="4189384"/>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2488022" y="369705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2488022" y="3697054"/>
                <a:ext cx="715161" cy="461665"/>
              </a:xfrm>
              <a:prstGeom prst="rect">
                <a:avLst/>
              </a:prstGeom>
              <a:blipFill>
                <a:blip r:embed="rId3"/>
                <a:stretch>
                  <a:fillRect b="-1316"/>
                </a:stretch>
              </a:blipFill>
            </p:spPr>
            <p:txBody>
              <a:bodyPr/>
              <a:lstStyle/>
              <a:p>
                <a:r>
                  <a:rPr lang="zh-CN" alt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2107404" y="4189384"/>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933637" y="366619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933637" y="3666190"/>
                <a:ext cx="715161" cy="461665"/>
              </a:xfrm>
              <a:prstGeom prst="rect">
                <a:avLst/>
              </a:prstGeom>
              <a:blipFill>
                <a:blip r:embed="rId4"/>
                <a:stretch>
                  <a:fillRect b="-10526"/>
                </a:stretch>
              </a:blipFill>
            </p:spPr>
            <p:txBody>
              <a:bodyPr/>
              <a:lstStyle/>
              <a:p>
                <a:r>
                  <a:rPr lang="zh-CN" alt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822095" y="4733331"/>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2240017" y="5013169"/>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2240017" y="473132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3385885" y="473132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513238" y="555973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513238" y="5559730"/>
                <a:ext cx="715161" cy="461665"/>
              </a:xfrm>
              <a:prstGeom prst="rect">
                <a:avLst/>
              </a:prstGeom>
              <a:blipFill>
                <a:blip r:embed="rId5"/>
                <a:stretch>
                  <a:fillRect b="-1316"/>
                </a:stretch>
              </a:blipFill>
            </p:spPr>
            <p:txBody>
              <a:bodyPr/>
              <a:lstStyle/>
              <a:p>
                <a:r>
                  <a:rPr lang="zh-CN" alt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2151516" y="5252177"/>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2590278" y="6127736"/>
            <a:ext cx="7712639" cy="369332"/>
          </a:xfrm>
          <a:prstGeom prst="rect">
            <a:avLst/>
          </a:prstGeom>
          <a:noFill/>
        </p:spPr>
        <p:txBody>
          <a:bodyPr wrap="square" lIns="0" tIns="0" rIns="0" bIns="0" rtlCol="0">
            <a:spAutoFit/>
          </a:bodyPr>
          <a:lstStyle/>
          <a:p>
            <a:pPr defTabSz="1219170">
              <a:buClr>
                <a:srgbClr val="000000"/>
              </a:buClr>
            </a:pPr>
            <a:r>
              <a:rPr lang="en-US" altLang="zh-TW" sz="2400" kern="0" dirty="0">
                <a:solidFill>
                  <a:srgbClr val="000000"/>
                </a:solidFill>
                <a:latin typeface="Consolas" panose="020B0609020204030204" pitchFamily="49" charset="0"/>
                <a:cs typeface="Consolas" panose="020B0609020204030204" pitchFamily="49" charset="0"/>
                <a:sym typeface="Arial"/>
              </a:rPr>
              <a:t>The	      cat	     sat           on</a:t>
            </a:r>
            <a:endParaRPr lang="zh-TW" altLang="en-US" sz="2400" kern="0" dirty="0">
              <a:solidFill>
                <a:srgbClr val="000000"/>
              </a:solidFill>
              <a:latin typeface="Consolas" panose="020B0609020204030204" pitchFamily="49" charset="0"/>
              <a:cs typeface="Consolas" panose="020B0609020204030204" pitchFamily="49" charset="0"/>
              <a:sym typeface="Arial"/>
            </a:endParaRPr>
          </a:p>
        </p:txBody>
      </p:sp>
      <p:sp>
        <p:nvSpPr>
          <p:cNvPr id="5" name="矩形 24">
            <a:extLst>
              <a:ext uri="{FF2B5EF4-FFF2-40B4-BE49-F238E27FC236}">
                <a16:creationId xmlns:a16="http://schemas.microsoft.com/office/drawing/2014/main" id="{0996E6CE-4CCF-813C-64B9-448830884C29}"/>
              </a:ext>
            </a:extLst>
          </p:cNvPr>
          <p:cNvSpPr/>
          <p:nvPr/>
        </p:nvSpPr>
        <p:spPr>
          <a:xfrm>
            <a:off x="5466788" y="4191961"/>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5275029" y="3689357"/>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5275029" y="3689357"/>
                <a:ext cx="715161" cy="461665"/>
              </a:xfrm>
              <a:prstGeom prst="rect">
                <a:avLst/>
              </a:prstGeom>
              <a:blipFill>
                <a:blip r:embed="rId6"/>
                <a:stretch>
                  <a:fillRect b="-1316"/>
                </a:stretch>
              </a:blipFill>
            </p:spPr>
            <p:txBody>
              <a:bodyPr/>
              <a:lstStyle/>
              <a:p>
                <a:r>
                  <a:rPr lang="zh-CN" alt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4894409" y="4191961"/>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4712925" y="3699632"/>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4712925" y="3699632"/>
                <a:ext cx="715161" cy="461665"/>
              </a:xfrm>
              <a:prstGeom prst="rect">
                <a:avLst/>
              </a:prstGeom>
              <a:blipFill>
                <a:blip r:embed="rId7"/>
                <a:stretch>
                  <a:fillRect/>
                </a:stretch>
              </a:blipFill>
            </p:spPr>
            <p:txBody>
              <a:bodyPr/>
              <a:lstStyle/>
              <a:p>
                <a:r>
                  <a:rPr lang="zh-CN" alt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4332307" y="4191961"/>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4158540" y="366876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4158540" y="3668768"/>
                <a:ext cx="715161" cy="461665"/>
              </a:xfrm>
              <a:prstGeom prst="rect">
                <a:avLst/>
              </a:prstGeom>
              <a:blipFill>
                <a:blip r:embed="rId8"/>
                <a:stretch>
                  <a:fillRect b="-9211"/>
                </a:stretch>
              </a:blipFill>
            </p:spPr>
            <p:txBody>
              <a:bodyPr/>
              <a:lstStyle/>
              <a:p>
                <a:r>
                  <a:rPr lang="zh-CN" alt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5046997" y="4735909"/>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4464920" y="5015747"/>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4464920" y="4733899"/>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5610788" y="4733899"/>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4738141" y="556230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4738141" y="5562308"/>
                <a:ext cx="715161" cy="461665"/>
              </a:xfrm>
              <a:prstGeom prst="rect">
                <a:avLst/>
              </a:prstGeom>
              <a:blipFill>
                <a:blip r:embed="rId9"/>
                <a:stretch>
                  <a:fillRect b="-1316"/>
                </a:stretch>
              </a:blipFill>
            </p:spPr>
            <p:txBody>
              <a:bodyPr/>
              <a:lstStyle/>
              <a:p>
                <a:r>
                  <a:rPr lang="zh-CN" alt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4376419" y="5254755"/>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7707124" y="419453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7515365" y="3691933"/>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7515365" y="3691933"/>
                <a:ext cx="715161" cy="461665"/>
              </a:xfrm>
              <a:prstGeom prst="rect">
                <a:avLst/>
              </a:prstGeom>
              <a:blipFill>
                <a:blip r:embed="rId10"/>
                <a:stretch>
                  <a:fillRect b="-1333"/>
                </a:stretch>
              </a:blipFill>
            </p:spPr>
            <p:txBody>
              <a:bodyPr/>
              <a:lstStyle/>
              <a:p>
                <a:r>
                  <a:rPr lang="zh-CN" alt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7134745" y="4194537"/>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6953261" y="370220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6953261" y="3702208"/>
                <a:ext cx="715161" cy="461665"/>
              </a:xfrm>
              <a:prstGeom prst="rect">
                <a:avLst/>
              </a:prstGeom>
              <a:blipFill>
                <a:blip r:embed="rId11"/>
                <a:stretch>
                  <a:fillRect b="-1316"/>
                </a:stretch>
              </a:blipFill>
            </p:spPr>
            <p:txBody>
              <a:bodyPr/>
              <a:lstStyle/>
              <a:p>
                <a:r>
                  <a:rPr lang="zh-CN" alt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6572643" y="4194537"/>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6398876" y="367134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6398876" y="3671344"/>
                <a:ext cx="715161" cy="461665"/>
              </a:xfrm>
              <a:prstGeom prst="rect">
                <a:avLst/>
              </a:prstGeom>
              <a:blipFill>
                <a:blip r:embed="rId12"/>
                <a:stretch>
                  <a:fillRect b="-10526"/>
                </a:stretch>
              </a:blipFill>
            </p:spPr>
            <p:txBody>
              <a:bodyPr/>
              <a:lstStyle/>
              <a:p>
                <a:r>
                  <a:rPr lang="zh-CN" alt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7287333" y="4738485"/>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6705256" y="5018323"/>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6705256" y="4736475"/>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7851124" y="4736475"/>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6978477" y="556488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6978477" y="5564884"/>
                <a:ext cx="715161" cy="461665"/>
              </a:xfrm>
              <a:prstGeom prst="rect">
                <a:avLst/>
              </a:prstGeom>
              <a:blipFill>
                <a:blip r:embed="rId13"/>
                <a:stretch>
                  <a:fillRect/>
                </a:stretch>
              </a:blipFill>
            </p:spPr>
            <p:txBody>
              <a:bodyPr/>
              <a:lstStyle/>
              <a:p>
                <a:r>
                  <a:rPr lang="zh-CN" alt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6616755" y="5257331"/>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9986043" y="420482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9794284" y="370222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9794284" y="3702224"/>
                <a:ext cx="715161" cy="461665"/>
              </a:xfrm>
              <a:prstGeom prst="rect">
                <a:avLst/>
              </a:prstGeom>
              <a:blipFill>
                <a:blip r:embed="rId14"/>
                <a:stretch>
                  <a:fillRect b="-1316"/>
                </a:stretch>
              </a:blipFill>
            </p:spPr>
            <p:txBody>
              <a:bodyPr/>
              <a:lstStyle/>
              <a:p>
                <a:r>
                  <a:rPr lang="zh-CN" alt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9413664" y="4204828"/>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9232180" y="371249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9232180" y="3712498"/>
                <a:ext cx="715161" cy="461665"/>
              </a:xfrm>
              <a:prstGeom prst="rect">
                <a:avLst/>
              </a:prstGeom>
              <a:blipFill>
                <a:blip r:embed="rId15"/>
                <a:stretch>
                  <a:fillRect b="-1316"/>
                </a:stretch>
              </a:blipFill>
            </p:spPr>
            <p:txBody>
              <a:bodyPr/>
              <a:lstStyle/>
              <a:p>
                <a:r>
                  <a:rPr lang="zh-CN" alt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8851561" y="4204828"/>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8677794" y="368163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8677794" y="3681634"/>
                <a:ext cx="715161" cy="461665"/>
              </a:xfrm>
              <a:prstGeom prst="rect">
                <a:avLst/>
              </a:prstGeom>
              <a:blipFill>
                <a:blip r:embed="rId16"/>
                <a:stretch>
                  <a:fillRect b="-9211"/>
                </a:stretch>
              </a:blipFill>
            </p:spPr>
            <p:txBody>
              <a:bodyPr/>
              <a:lstStyle/>
              <a:p>
                <a:r>
                  <a:rPr lang="zh-CN" alt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9566252" y="4748775"/>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8984175" y="5028613"/>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8984175" y="474676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10130043" y="474676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9257396" y="557517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9257396" y="5575174"/>
                <a:ext cx="715161" cy="461665"/>
              </a:xfrm>
              <a:prstGeom prst="rect">
                <a:avLst/>
              </a:prstGeom>
              <a:blipFill>
                <a:blip r:embed="rId17"/>
                <a:stretch>
                  <a:fillRect b="-1333"/>
                </a:stretch>
              </a:blipFill>
            </p:spPr>
            <p:txBody>
              <a:bodyPr/>
              <a:lstStyle/>
              <a:p>
                <a:r>
                  <a:rPr lang="zh-CN" alt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8895673" y="5267621"/>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2479515" y="2803113"/>
            <a:ext cx="288924" cy="10559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4758172" y="278223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6981012" y="278133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9241371" y="2799437"/>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2305823" y="2253658"/>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2305823" y="2253658"/>
                <a:ext cx="557076" cy="385555"/>
              </a:xfrm>
              <a:prstGeom prst="rect">
                <a:avLst/>
              </a:prstGeom>
              <a:blipFill>
                <a:blip r:embed="rId18"/>
                <a:stretch>
                  <a:fillRect l="-7609" r="-4348" b="-11111"/>
                </a:stretch>
              </a:blipFill>
            </p:spPr>
            <p:txBody>
              <a:bodyPr/>
              <a:lstStyle/>
              <a:p>
                <a:r>
                  <a:rPr lang="zh-CN" alt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2389515" y="2623113"/>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4578421" y="2253658"/>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4578421" y="2253658"/>
                <a:ext cx="557076" cy="385555"/>
              </a:xfrm>
              <a:prstGeom prst="rect">
                <a:avLst/>
              </a:prstGeom>
              <a:blipFill>
                <a:blip r:embed="rId19"/>
                <a:stretch>
                  <a:fillRect l="-7692" r="-5495" b="-11111"/>
                </a:stretch>
              </a:blipFill>
            </p:spPr>
            <p:txBody>
              <a:bodyPr/>
              <a:lstStyle/>
              <a:p>
                <a:r>
                  <a:rPr lang="zh-CN" alt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4687191" y="263158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sp>
        <p:nvSpPr>
          <p:cNvPr id="64" name="橢圓 110">
            <a:extLst>
              <a:ext uri="{FF2B5EF4-FFF2-40B4-BE49-F238E27FC236}">
                <a16:creationId xmlns:a16="http://schemas.microsoft.com/office/drawing/2014/main" id="{06AC2E08-CA5A-4B42-69CB-12C009C8481B}"/>
              </a:ext>
            </a:extLst>
          </p:cNvPr>
          <p:cNvSpPr/>
          <p:nvPr/>
        </p:nvSpPr>
        <p:spPr>
          <a:xfrm>
            <a:off x="6892600" y="2640439"/>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sp>
        <p:nvSpPr>
          <p:cNvPr id="65" name="橢圓 113">
            <a:extLst>
              <a:ext uri="{FF2B5EF4-FFF2-40B4-BE49-F238E27FC236}">
                <a16:creationId xmlns:a16="http://schemas.microsoft.com/office/drawing/2014/main" id="{090BA7A6-12CB-8FC4-1962-4237260C4A22}"/>
              </a:ext>
            </a:extLst>
          </p:cNvPr>
          <p:cNvSpPr/>
          <p:nvPr/>
        </p:nvSpPr>
        <p:spPr>
          <a:xfrm>
            <a:off x="9143560" y="266584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174240" y="2845840"/>
            <a:ext cx="7059320" cy="965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174240" y="2820440"/>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74242" y="2811582"/>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2174240" y="2803113"/>
            <a:ext cx="305275"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6729619" y="2253658"/>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6729619" y="2253658"/>
                <a:ext cx="557076" cy="385555"/>
              </a:xfrm>
              <a:prstGeom prst="rect">
                <a:avLst/>
              </a:prstGeom>
              <a:blipFill>
                <a:blip r:embed="rId20"/>
                <a:stretch>
                  <a:fillRect l="-8791" r="-5495"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9085484" y="2269881"/>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9085484" y="2269881"/>
                <a:ext cx="557076" cy="385555"/>
              </a:xfrm>
              <a:prstGeom prst="rect">
                <a:avLst/>
              </a:prstGeom>
              <a:blipFill>
                <a:blip r:embed="rId21"/>
                <a:stretch>
                  <a:fillRect l="-7609" r="-4348" b="-9375"/>
                </a:stretch>
              </a:blipFill>
            </p:spPr>
            <p:txBody>
              <a:bodyPr/>
              <a:lstStyle/>
              <a:p>
                <a:r>
                  <a:rPr lang="zh-CN" alt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60128" y="1398911"/>
            <a:ext cx="1961585" cy="1373709"/>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pPr defTabSz="1219170">
              <a:buClr>
                <a:srgbClr val="000000"/>
              </a:buClr>
            </a:pPr>
            <a:r>
              <a:rPr lang="en-US" altLang="zh-TW" sz="1867" kern="0" dirty="0">
                <a:solidFill>
                  <a:prstClr val="black"/>
                </a:solidFill>
                <a:latin typeface="Corbel" panose="020B0503020204020204" pitchFamily="34" charset="0"/>
                <a:cs typeface="Arial"/>
                <a:sym typeface="Arial"/>
              </a:rPr>
              <a:t>How much should “The” attend to other positions? </a:t>
            </a:r>
            <a:endParaRPr lang="zh-TW" altLang="en-US" sz="1867" kern="0" dirty="0">
              <a:solidFill>
                <a:prstClr val="black"/>
              </a:solidFill>
              <a:latin typeface="Corbel" panose="020B0503020204020204" pitchFamily="34" charset="0"/>
              <a:cs typeface="Arial"/>
              <a:sym typeface="Arial"/>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2476993" y="1483842"/>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4795329" y="1462818"/>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7001694" y="1472678"/>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9270980" y="1480888"/>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2170573" y="1723562"/>
            <a:ext cx="7907513" cy="4364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r>
              <a:rPr lang="en-US" altLang="zh-TW" sz="2800" kern="0" dirty="0" err="1">
                <a:solidFill>
                  <a:prstClr val="black"/>
                </a:solidFill>
                <a:latin typeface="Corbel" panose="020B0503020204020204"/>
                <a:ea typeface="新細明體" panose="02020500000000000000" pitchFamily="18" charset="-120"/>
                <a:sym typeface="Arial"/>
              </a:rPr>
              <a:t>Softmax</a:t>
            </a:r>
            <a:endParaRPr lang="zh-TW" altLang="en-US" sz="28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2329572" y="1054478"/>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2329572" y="1054478"/>
                <a:ext cx="557076" cy="385555"/>
              </a:xfrm>
              <a:prstGeom prst="rect">
                <a:avLst/>
              </a:prstGeom>
              <a:blipFill>
                <a:blip r:embed="rId22"/>
                <a:stretch>
                  <a:fillRect l="-7609" t="-15873" r="-2717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4602171" y="1054478"/>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4602171" y="1054478"/>
                <a:ext cx="557076" cy="385555"/>
              </a:xfrm>
              <a:prstGeom prst="rect">
                <a:avLst/>
              </a:prstGeom>
              <a:blipFill>
                <a:blip r:embed="rId23"/>
                <a:stretch>
                  <a:fillRect l="-8791" t="-15873" r="-2747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6753368" y="1054478"/>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6753368" y="1054478"/>
                <a:ext cx="557076" cy="385555"/>
              </a:xfrm>
              <a:prstGeom prst="rect">
                <a:avLst/>
              </a:prstGeom>
              <a:blipFill>
                <a:blip r:embed="rId24"/>
                <a:stretch>
                  <a:fillRect l="-8791" t="-15873" r="-2747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9109233" y="1070701"/>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9109233" y="1070701"/>
                <a:ext cx="557076" cy="385555"/>
              </a:xfrm>
              <a:prstGeom prst="rect">
                <a:avLst/>
              </a:prstGeom>
              <a:blipFill>
                <a:blip r:embed="rId25"/>
                <a:stretch>
                  <a:fillRect l="-7609" t="-15873" r="-2717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139">
                <a:extLst>
                  <a:ext uri="{FF2B5EF4-FFF2-40B4-BE49-F238E27FC236}">
                    <a16:creationId xmlns:a16="http://schemas.microsoft.com/office/drawing/2014/main" id="{225716CA-EC32-9765-8761-81D9A056D5BF}"/>
                  </a:ext>
                </a:extLst>
              </p:cNvPr>
              <p:cNvSpPr txBox="1"/>
              <p:nvPr/>
            </p:nvSpPr>
            <p:spPr>
              <a:xfrm>
                <a:off x="8995059" y="57781"/>
                <a:ext cx="3123612" cy="1017971"/>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TW" sz="2800" kern="0">
                          <a:solidFill>
                            <a:srgbClr val="000000"/>
                          </a:solidFill>
                          <a:latin typeface="Cambria Math" panose="02040503050406030204" pitchFamily="18" charset="0"/>
                          <a:sym typeface="Arial"/>
                        </a:rPr>
                        <m:t>𝜎</m:t>
                      </m:r>
                      <m:sSub>
                        <m:sSubPr>
                          <m:ctrlPr>
                            <a:rPr lang="en-US" altLang="zh-TW" sz="2800" i="1" kern="0">
                              <a:solidFill>
                                <a:srgbClr val="000000"/>
                              </a:solidFill>
                              <a:latin typeface="Cambria Math" panose="02040503050406030204" pitchFamily="18" charset="0"/>
                              <a:sym typeface="Arial"/>
                            </a:rPr>
                          </m:ctrlPr>
                        </m:sSubPr>
                        <m:e>
                          <m:d>
                            <m:dPr>
                              <m:ctrlPr>
                                <a:rPr lang="en-US" altLang="zh-TW" sz="2800" i="1" kern="0">
                                  <a:solidFill>
                                    <a:srgbClr val="000000"/>
                                  </a:solidFill>
                                  <a:latin typeface="Cambria Math" panose="02040503050406030204" pitchFamily="18" charset="0"/>
                                  <a:sym typeface="Arial"/>
                                </a:rPr>
                              </m:ctrlPr>
                            </m:dPr>
                            <m:e>
                              <m:r>
                                <a:rPr lang="en-US" altLang="zh-TW" sz="2800" kern="0">
                                  <a:solidFill>
                                    <a:srgbClr val="000000"/>
                                  </a:solidFill>
                                  <a:latin typeface="Cambria Math" panose="02040503050406030204" pitchFamily="18" charset="0"/>
                                  <a:sym typeface="Arial"/>
                                </a:rPr>
                                <m:t>𝑧</m:t>
                              </m:r>
                            </m:e>
                          </m:d>
                        </m:e>
                        <m:sub>
                          <m:r>
                            <a:rPr lang="en-US" altLang="zh-TW" sz="2800" kern="0">
                              <a:solidFill>
                                <a:srgbClr val="000000"/>
                              </a:solidFill>
                              <a:latin typeface="Cambria Math" panose="02040503050406030204" pitchFamily="18" charset="0"/>
                              <a:sym typeface="Arial"/>
                            </a:rPr>
                            <m:t>𝑖</m:t>
                          </m:r>
                        </m:sub>
                      </m:sSub>
                      <m:r>
                        <a:rPr lang="en-US" altLang="zh-TW" sz="2800" kern="0">
                          <a:solidFill>
                            <a:srgbClr val="000000"/>
                          </a:solidFill>
                          <a:latin typeface="Cambria Math" panose="02040503050406030204" pitchFamily="18" charset="0"/>
                          <a:sym typeface="Arial"/>
                        </a:rPr>
                        <m:t>=</m:t>
                      </m:r>
                      <m:f>
                        <m:fPr>
                          <m:ctrlPr>
                            <a:rPr lang="en-US" altLang="zh-TW" sz="2800" i="1" kern="0">
                              <a:solidFill>
                                <a:srgbClr val="000000"/>
                              </a:solidFill>
                              <a:latin typeface="Cambria Math" panose="02040503050406030204" pitchFamily="18" charset="0"/>
                              <a:sym typeface="Arial"/>
                            </a:rPr>
                          </m:ctrlPr>
                        </m:fPr>
                        <m:num>
                          <m:r>
                            <a:rPr lang="en-US" altLang="zh-TW" sz="2800" kern="0">
                              <a:solidFill>
                                <a:srgbClr val="000000"/>
                              </a:solidFill>
                              <a:latin typeface="Cambria Math" panose="02040503050406030204" pitchFamily="18" charset="0"/>
                              <a:sym typeface="Arial"/>
                            </a:rPr>
                            <m:t>𝑒𝑥𝑝</m:t>
                          </m:r>
                          <m:d>
                            <m:dPr>
                              <m:ctrlPr>
                                <a:rPr lang="en-US" altLang="zh-TW" sz="2800" i="1" kern="0">
                                  <a:solidFill>
                                    <a:srgbClr val="000000"/>
                                  </a:solidFill>
                                  <a:latin typeface="Cambria Math" panose="02040503050406030204" pitchFamily="18" charset="0"/>
                                  <a:sym typeface="Arial"/>
                                </a:rPr>
                              </m:ctrlPr>
                            </m:dPr>
                            <m:e>
                              <m:sSub>
                                <m:sSubPr>
                                  <m:ctrlPr>
                                    <a:rPr lang="en-US" altLang="zh-TW" sz="2800" i="1" kern="0">
                                      <a:solidFill>
                                        <a:srgbClr val="000000"/>
                                      </a:solidFill>
                                      <a:latin typeface="Cambria Math" panose="02040503050406030204" pitchFamily="18" charset="0"/>
                                      <a:sym typeface="Arial"/>
                                    </a:rPr>
                                  </m:ctrlPr>
                                </m:sSubPr>
                                <m:e>
                                  <m:r>
                                    <a:rPr lang="en-US" altLang="zh-TW" sz="2800" kern="0">
                                      <a:solidFill>
                                        <a:srgbClr val="000000"/>
                                      </a:solidFill>
                                      <a:latin typeface="Cambria Math" panose="02040503050406030204" pitchFamily="18" charset="0"/>
                                      <a:sym typeface="Arial"/>
                                    </a:rPr>
                                    <m:t>𝑧</m:t>
                                  </m:r>
                                </m:e>
                                <m:sub>
                                  <m:r>
                                    <a:rPr lang="en-US" altLang="zh-TW" sz="2800" kern="0">
                                      <a:solidFill>
                                        <a:srgbClr val="000000"/>
                                      </a:solidFill>
                                      <a:latin typeface="Cambria Math" panose="02040503050406030204" pitchFamily="18" charset="0"/>
                                      <a:sym typeface="Arial"/>
                                    </a:rPr>
                                    <m:t>𝑖</m:t>
                                  </m:r>
                                </m:sub>
                              </m:sSub>
                              <m:r>
                                <m:rPr>
                                  <m:nor/>
                                </m:rPr>
                                <a:rPr lang="zh-TW" altLang="en-US" sz="2800" kern="0" dirty="0">
                                  <a:solidFill>
                                    <a:srgbClr val="000000"/>
                                  </a:solidFill>
                                  <a:latin typeface="Corbel" panose="020B0503020204020204" pitchFamily="34" charset="0"/>
                                  <a:cs typeface="Arial"/>
                                  <a:sym typeface="Arial"/>
                                </a:rPr>
                                <m:t> </m:t>
                              </m:r>
                            </m:e>
                          </m:d>
                        </m:num>
                        <m:den>
                          <m:nary>
                            <m:naryPr>
                              <m:chr m:val="∑"/>
                              <m:limLoc m:val="subSup"/>
                              <m:supHide m:val="on"/>
                              <m:ctrlPr>
                                <a:rPr lang="en-US" altLang="zh-TW" sz="2800" i="1" kern="0">
                                  <a:solidFill>
                                    <a:srgbClr val="000000"/>
                                  </a:solidFill>
                                  <a:latin typeface="Cambria Math" panose="02040503050406030204" pitchFamily="18" charset="0"/>
                                  <a:sym typeface="Arial"/>
                                </a:rPr>
                              </m:ctrlPr>
                            </m:naryPr>
                            <m:sub>
                              <m:r>
                                <m:rPr>
                                  <m:brk m:alnAt="9"/>
                                </m:rPr>
                                <a:rPr lang="en-US" altLang="zh-TW" sz="2800" kern="0">
                                  <a:solidFill>
                                    <a:srgbClr val="000000"/>
                                  </a:solidFill>
                                  <a:latin typeface="Cambria Math" panose="02040503050406030204" pitchFamily="18" charset="0"/>
                                  <a:sym typeface="Arial"/>
                                </a:rPr>
                                <m:t>𝑗</m:t>
                              </m:r>
                            </m:sub>
                            <m:sup/>
                            <m:e>
                              <m:r>
                                <a:rPr lang="en-US" altLang="zh-TW" sz="2800" kern="0">
                                  <a:solidFill>
                                    <a:srgbClr val="000000"/>
                                  </a:solidFill>
                                  <a:latin typeface="Cambria Math" panose="02040503050406030204" pitchFamily="18" charset="0"/>
                                  <a:sym typeface="Arial"/>
                                </a:rPr>
                                <m:t>𝑒𝑥𝑝</m:t>
                              </m:r>
                              <m:d>
                                <m:dPr>
                                  <m:ctrlPr>
                                    <a:rPr lang="en-US" altLang="zh-TW" sz="2800" i="1" kern="0">
                                      <a:solidFill>
                                        <a:srgbClr val="000000"/>
                                      </a:solidFill>
                                      <a:latin typeface="Cambria Math" panose="02040503050406030204" pitchFamily="18" charset="0"/>
                                      <a:sym typeface="Arial"/>
                                    </a:rPr>
                                  </m:ctrlPr>
                                </m:dPr>
                                <m:e>
                                  <m:sSub>
                                    <m:sSubPr>
                                      <m:ctrlPr>
                                        <a:rPr lang="en-US" altLang="zh-TW" sz="2800" i="1" kern="0">
                                          <a:solidFill>
                                            <a:srgbClr val="000000"/>
                                          </a:solidFill>
                                          <a:latin typeface="Cambria Math" panose="02040503050406030204" pitchFamily="18" charset="0"/>
                                          <a:sym typeface="Arial"/>
                                        </a:rPr>
                                      </m:ctrlPr>
                                    </m:sSubPr>
                                    <m:e>
                                      <m:r>
                                        <a:rPr lang="en-US" altLang="zh-TW" sz="2800" kern="0">
                                          <a:solidFill>
                                            <a:srgbClr val="000000"/>
                                          </a:solidFill>
                                          <a:latin typeface="Cambria Math" panose="02040503050406030204" pitchFamily="18" charset="0"/>
                                          <a:sym typeface="Arial"/>
                                        </a:rPr>
                                        <m:t>𝑧</m:t>
                                      </m:r>
                                    </m:e>
                                    <m:sub>
                                      <m:r>
                                        <a:rPr lang="en-US" altLang="zh-TW" sz="2800" kern="0">
                                          <a:solidFill>
                                            <a:srgbClr val="000000"/>
                                          </a:solidFill>
                                          <a:latin typeface="Cambria Math" panose="02040503050406030204" pitchFamily="18" charset="0"/>
                                          <a:sym typeface="Arial"/>
                                        </a:rPr>
                                        <m:t>𝑗</m:t>
                                      </m:r>
                                    </m:sub>
                                  </m:sSub>
                                  <m:r>
                                    <m:rPr>
                                      <m:nor/>
                                    </m:rPr>
                                    <a:rPr lang="zh-TW" altLang="en-US" sz="2800" kern="0" dirty="0">
                                      <a:solidFill>
                                        <a:srgbClr val="000000"/>
                                      </a:solidFill>
                                      <a:latin typeface="Corbel" panose="020B0503020204020204" pitchFamily="34" charset="0"/>
                                      <a:cs typeface="Arial"/>
                                      <a:sym typeface="Arial"/>
                                    </a:rPr>
                                    <m:t> </m:t>
                                  </m:r>
                                </m:e>
                              </m:d>
                            </m:e>
                          </m:nary>
                        </m:den>
                      </m:f>
                      <m:r>
                        <a:rPr lang="en-US" altLang="zh-TW" sz="2800" kern="0">
                          <a:solidFill>
                            <a:srgbClr val="000000"/>
                          </a:solidFill>
                          <a:latin typeface="Cambria Math" panose="02040503050406030204" pitchFamily="18" charset="0"/>
                          <a:sym typeface="Arial"/>
                        </a:rPr>
                        <m:t> </m:t>
                      </m:r>
                    </m:oMath>
                  </m:oMathPara>
                </a14:m>
                <a:endParaRPr lang="zh-TW" altLang="en-US" sz="2800" kern="0" dirty="0">
                  <a:solidFill>
                    <a:srgbClr val="000000"/>
                  </a:solidFill>
                  <a:latin typeface="Corbel" panose="020B0503020204020204" pitchFamily="34" charset="0"/>
                  <a:cs typeface="Arial"/>
                  <a:sym typeface="Arial"/>
                </a:endParaRPr>
              </a:p>
            </p:txBody>
          </p:sp>
        </mc:Choice>
        <mc:Fallback xmlns="">
          <p:sp>
            <p:nvSpPr>
              <p:cNvPr id="83" name="文字方塊 139">
                <a:extLst>
                  <a:ext uri="{FF2B5EF4-FFF2-40B4-BE49-F238E27FC236}">
                    <a16:creationId xmlns:a16="http://schemas.microsoft.com/office/drawing/2014/main" id="{225716CA-EC32-9765-8761-81D9A056D5BF}"/>
                  </a:ext>
                </a:extLst>
              </p:cNvPr>
              <p:cNvSpPr txBox="1">
                <a:spLocks noRot="1" noChangeAspect="1" noMove="1" noResize="1" noEditPoints="1" noAdjustHandles="1" noChangeArrowheads="1" noChangeShapeType="1" noTextEdit="1"/>
              </p:cNvSpPr>
              <p:nvPr/>
            </p:nvSpPr>
            <p:spPr>
              <a:xfrm>
                <a:off x="8995059" y="57781"/>
                <a:ext cx="3123612" cy="1017971"/>
              </a:xfrm>
              <a:prstGeom prst="rect">
                <a:avLst/>
              </a:prstGeom>
              <a:blipFill>
                <a:blip r:embed="rId26"/>
                <a:stretch>
                  <a:fillRect/>
                </a:stretch>
              </a:blipFill>
            </p:spPr>
            <p:txBody>
              <a:bodyPr/>
              <a:lstStyle/>
              <a:p>
                <a:r>
                  <a:rPr lang="zh-CN" altLang="en-US">
                    <a:noFill/>
                  </a:rPr>
                  <a:t> </a:t>
                </a:r>
              </a:p>
            </p:txBody>
          </p:sp>
        </mc:Fallback>
      </mc:AlternateContent>
      <p:sp>
        <p:nvSpPr>
          <p:cNvPr id="51" name="Slide Number Placeholder 50">
            <a:extLst>
              <a:ext uri="{FF2B5EF4-FFF2-40B4-BE49-F238E27FC236}">
                <a16:creationId xmlns:a16="http://schemas.microsoft.com/office/drawing/2014/main" id="{5751BECF-A130-5C11-8802-898107BEA07F}"/>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29</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3169511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zh-CN" altLang="en-US" b="1" dirty="0">
                <a:solidFill>
                  <a:schemeClr val="accent1"/>
                </a:solidFill>
              </a:rPr>
              <a:t>什么是</a:t>
            </a:r>
            <a:r>
              <a:rPr lang="en-US" altLang="zh-CN" b="1" dirty="0">
                <a:solidFill>
                  <a:schemeClr val="accent1"/>
                </a:solidFill>
              </a:rPr>
              <a:t>Language model</a:t>
            </a:r>
          </a:p>
          <a:p>
            <a:r>
              <a:rPr lang="en-US" altLang="zh-CN" b="1" dirty="0"/>
              <a:t>Transformer</a:t>
            </a:r>
          </a:p>
          <a:p>
            <a:r>
              <a:rPr lang="en-US" altLang="zh-CN" b="1" dirty="0"/>
              <a:t>Bert</a:t>
            </a:r>
          </a:p>
          <a:p>
            <a:r>
              <a:rPr lang="en-US" altLang="zh-CN" dirty="0" err="1"/>
              <a:t>OpenAI</a:t>
            </a:r>
            <a:r>
              <a:rPr lang="en-US" altLang="zh-CN" dirty="0"/>
              <a:t> GPT</a:t>
            </a:r>
          </a:p>
          <a:p>
            <a:r>
              <a:rPr lang="en-US" altLang="zh-CN" dirty="0" err="1"/>
              <a:t>RoBERTa</a:t>
            </a:r>
            <a:endParaRPr lang="en-US" altLang="zh-CN" dirty="0"/>
          </a:p>
          <a:p>
            <a:r>
              <a:rPr lang="en-US" altLang="zh-CN" dirty="0"/>
              <a:t>ELECTRA</a:t>
            </a:r>
            <a:endParaRPr lang="zh-CN" altLang="en-US" dirty="0"/>
          </a:p>
        </p:txBody>
      </p:sp>
    </p:spTree>
    <p:extLst>
      <p:ext uri="{BB962C8B-B14F-4D97-AF65-F5344CB8AC3E}">
        <p14:creationId xmlns:p14="http://schemas.microsoft.com/office/powerpoint/2010/main" val="2932840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3241885" y="4374751"/>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3050126" y="3872146"/>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3050126" y="3872146"/>
                <a:ext cx="715161" cy="461665"/>
              </a:xfrm>
              <a:prstGeom prst="rect">
                <a:avLst/>
              </a:prstGeom>
              <a:blipFill>
                <a:blip r:embed="rId2"/>
                <a:stretch>
                  <a:fillRect b="-1316"/>
                </a:stretch>
              </a:blipFill>
            </p:spPr>
            <p:txBody>
              <a:bodyPr/>
              <a:lstStyle/>
              <a:p>
                <a:r>
                  <a:rPr lang="zh-CN" alt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669507" y="4374751"/>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2488022" y="3882421"/>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2488022" y="3882421"/>
                <a:ext cx="715161" cy="461665"/>
              </a:xfrm>
              <a:prstGeom prst="rect">
                <a:avLst/>
              </a:prstGeom>
              <a:blipFill>
                <a:blip r:embed="rId3"/>
                <a:stretch>
                  <a:fillRect/>
                </a:stretch>
              </a:blipFill>
            </p:spPr>
            <p:txBody>
              <a:bodyPr/>
              <a:lstStyle/>
              <a:p>
                <a:r>
                  <a:rPr lang="zh-CN" alt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2107404" y="4374751"/>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933637" y="3851557"/>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933637" y="3851557"/>
                <a:ext cx="715161" cy="461665"/>
              </a:xfrm>
              <a:prstGeom prst="rect">
                <a:avLst/>
              </a:prstGeom>
              <a:blipFill>
                <a:blip r:embed="rId4"/>
                <a:stretch>
                  <a:fillRect b="-9211"/>
                </a:stretch>
              </a:blipFill>
            </p:spPr>
            <p:txBody>
              <a:bodyPr/>
              <a:lstStyle/>
              <a:p>
                <a:r>
                  <a:rPr lang="zh-CN" alt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822095" y="4918698"/>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2240017" y="5198536"/>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2240017" y="4916688"/>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3385885" y="4916688"/>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513238" y="5745097"/>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513238" y="5745097"/>
                <a:ext cx="715161" cy="461665"/>
              </a:xfrm>
              <a:prstGeom prst="rect">
                <a:avLst/>
              </a:prstGeom>
              <a:blipFill>
                <a:blip r:embed="rId5"/>
                <a:stretch>
                  <a:fillRect b="-1316"/>
                </a:stretch>
              </a:blipFill>
            </p:spPr>
            <p:txBody>
              <a:bodyPr/>
              <a:lstStyle/>
              <a:p>
                <a:r>
                  <a:rPr lang="zh-CN" alt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2151516" y="5437544"/>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2590278" y="6313103"/>
            <a:ext cx="7712639" cy="369332"/>
          </a:xfrm>
          <a:prstGeom prst="rect">
            <a:avLst/>
          </a:prstGeom>
          <a:noFill/>
        </p:spPr>
        <p:txBody>
          <a:bodyPr wrap="square" lIns="0" tIns="0" rIns="0" bIns="0" rtlCol="0">
            <a:spAutoFit/>
          </a:bodyPr>
          <a:lstStyle/>
          <a:p>
            <a:pPr defTabSz="1219170">
              <a:buClr>
                <a:srgbClr val="000000"/>
              </a:buClr>
            </a:pPr>
            <a:r>
              <a:rPr lang="en-US" altLang="zh-TW" sz="2400" kern="0" dirty="0">
                <a:solidFill>
                  <a:srgbClr val="000000"/>
                </a:solidFill>
                <a:latin typeface="Consolas" panose="020B0609020204030204" pitchFamily="49" charset="0"/>
                <a:cs typeface="Consolas" panose="020B0609020204030204" pitchFamily="49" charset="0"/>
                <a:sym typeface="Arial"/>
              </a:rPr>
              <a:t>The	      cat	     sat           on</a:t>
            </a:r>
            <a:endParaRPr lang="zh-TW" altLang="en-US" sz="2400" kern="0" dirty="0">
              <a:solidFill>
                <a:srgbClr val="000000"/>
              </a:solidFill>
              <a:latin typeface="Consolas" panose="020B0609020204030204" pitchFamily="49" charset="0"/>
              <a:cs typeface="Consolas" panose="020B0609020204030204" pitchFamily="49" charset="0"/>
              <a:sym typeface="Arial"/>
            </a:endParaRPr>
          </a:p>
        </p:txBody>
      </p:sp>
      <p:sp>
        <p:nvSpPr>
          <p:cNvPr id="5" name="矩形 24">
            <a:extLst>
              <a:ext uri="{FF2B5EF4-FFF2-40B4-BE49-F238E27FC236}">
                <a16:creationId xmlns:a16="http://schemas.microsoft.com/office/drawing/2014/main" id="{0996E6CE-4CCF-813C-64B9-448830884C29}"/>
              </a:ext>
            </a:extLst>
          </p:cNvPr>
          <p:cNvSpPr/>
          <p:nvPr/>
        </p:nvSpPr>
        <p:spPr>
          <a:xfrm>
            <a:off x="5466788" y="437732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5275029" y="387472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5275029" y="3874724"/>
                <a:ext cx="715161" cy="461665"/>
              </a:xfrm>
              <a:prstGeom prst="rect">
                <a:avLst/>
              </a:prstGeom>
              <a:blipFill>
                <a:blip r:embed="rId6"/>
                <a:stretch>
                  <a:fillRect b="-1333"/>
                </a:stretch>
              </a:blipFill>
            </p:spPr>
            <p:txBody>
              <a:bodyPr/>
              <a:lstStyle/>
              <a:p>
                <a:r>
                  <a:rPr lang="zh-CN" alt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4894409" y="4377328"/>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4712925" y="388499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4712925" y="3884998"/>
                <a:ext cx="715161" cy="461665"/>
              </a:xfrm>
              <a:prstGeom prst="rect">
                <a:avLst/>
              </a:prstGeom>
              <a:blipFill>
                <a:blip r:embed="rId7"/>
                <a:stretch>
                  <a:fillRect b="-1316"/>
                </a:stretch>
              </a:blipFill>
            </p:spPr>
            <p:txBody>
              <a:bodyPr/>
              <a:lstStyle/>
              <a:p>
                <a:r>
                  <a:rPr lang="zh-CN" alt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4332307" y="4377328"/>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4158540" y="385413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4158540" y="3854134"/>
                <a:ext cx="715161" cy="461665"/>
              </a:xfrm>
              <a:prstGeom prst="rect">
                <a:avLst/>
              </a:prstGeom>
              <a:blipFill>
                <a:blip r:embed="rId8"/>
                <a:stretch>
                  <a:fillRect b="-10526"/>
                </a:stretch>
              </a:blipFill>
            </p:spPr>
            <p:txBody>
              <a:bodyPr/>
              <a:lstStyle/>
              <a:p>
                <a:r>
                  <a:rPr lang="zh-CN" alt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5046997" y="4921275"/>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4464920" y="5201113"/>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4464920" y="491926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5610788" y="491926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4738141" y="574767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4738141" y="5747674"/>
                <a:ext cx="715161" cy="461665"/>
              </a:xfrm>
              <a:prstGeom prst="rect">
                <a:avLst/>
              </a:prstGeom>
              <a:blipFill>
                <a:blip r:embed="rId9"/>
                <a:stretch>
                  <a:fillRect/>
                </a:stretch>
              </a:blipFill>
            </p:spPr>
            <p:txBody>
              <a:bodyPr/>
              <a:lstStyle/>
              <a:p>
                <a:r>
                  <a:rPr lang="zh-CN" alt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4376419" y="5440121"/>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7707124" y="437990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7515365" y="387730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7515365" y="3877300"/>
                <a:ext cx="715161" cy="461665"/>
              </a:xfrm>
              <a:prstGeom prst="rect">
                <a:avLst/>
              </a:prstGeom>
              <a:blipFill>
                <a:blip r:embed="rId10"/>
                <a:stretch>
                  <a:fillRect b="-1316"/>
                </a:stretch>
              </a:blipFill>
            </p:spPr>
            <p:txBody>
              <a:bodyPr/>
              <a:lstStyle/>
              <a:p>
                <a:r>
                  <a:rPr lang="zh-CN" alt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7134745" y="4379904"/>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6953261" y="388757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6953261" y="3887574"/>
                <a:ext cx="715161" cy="461665"/>
              </a:xfrm>
              <a:prstGeom prst="rect">
                <a:avLst/>
              </a:prstGeom>
              <a:blipFill>
                <a:blip r:embed="rId11"/>
                <a:stretch>
                  <a:fillRect b="-1333"/>
                </a:stretch>
              </a:blipFill>
            </p:spPr>
            <p:txBody>
              <a:bodyPr/>
              <a:lstStyle/>
              <a:p>
                <a:r>
                  <a:rPr lang="zh-CN" alt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6572643" y="4379904"/>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6398876" y="385671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6398876" y="3856710"/>
                <a:ext cx="715161" cy="461665"/>
              </a:xfrm>
              <a:prstGeom prst="rect">
                <a:avLst/>
              </a:prstGeom>
              <a:blipFill>
                <a:blip r:embed="rId12"/>
                <a:stretch>
                  <a:fillRect b="-10667"/>
                </a:stretch>
              </a:blipFill>
            </p:spPr>
            <p:txBody>
              <a:bodyPr/>
              <a:lstStyle/>
              <a:p>
                <a:r>
                  <a:rPr lang="zh-CN" alt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7287333" y="4923851"/>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6705256" y="5203689"/>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6705256" y="492184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7851124" y="492184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6978477" y="575025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6978477" y="5750250"/>
                <a:ext cx="715161" cy="461665"/>
              </a:xfrm>
              <a:prstGeom prst="rect">
                <a:avLst/>
              </a:prstGeom>
              <a:blipFill>
                <a:blip r:embed="rId13"/>
                <a:stretch>
                  <a:fillRect b="-1316"/>
                </a:stretch>
              </a:blipFill>
            </p:spPr>
            <p:txBody>
              <a:bodyPr/>
              <a:lstStyle/>
              <a:p>
                <a:r>
                  <a:rPr lang="zh-CN" alt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6616755" y="5442697"/>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9986043" y="439019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9794284" y="388759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9794284" y="3887590"/>
                <a:ext cx="715161" cy="461665"/>
              </a:xfrm>
              <a:prstGeom prst="rect">
                <a:avLst/>
              </a:prstGeom>
              <a:blipFill>
                <a:blip r:embed="rId14"/>
                <a:stretch>
                  <a:fillRect b="-1333"/>
                </a:stretch>
              </a:blipFill>
            </p:spPr>
            <p:txBody>
              <a:bodyPr/>
              <a:lstStyle/>
              <a:p>
                <a:r>
                  <a:rPr lang="zh-CN" alt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9413664" y="4390195"/>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9232180" y="3897865"/>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9232180" y="3897865"/>
                <a:ext cx="715161" cy="461665"/>
              </a:xfrm>
              <a:prstGeom prst="rect">
                <a:avLst/>
              </a:prstGeom>
              <a:blipFill>
                <a:blip r:embed="rId15"/>
                <a:stretch>
                  <a:fillRect b="-1316"/>
                </a:stretch>
              </a:blipFill>
            </p:spPr>
            <p:txBody>
              <a:bodyPr/>
              <a:lstStyle/>
              <a:p>
                <a:r>
                  <a:rPr lang="zh-CN" alt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8851561" y="4390195"/>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8677794" y="3867001"/>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8677794" y="3867001"/>
                <a:ext cx="715161" cy="461665"/>
              </a:xfrm>
              <a:prstGeom prst="rect">
                <a:avLst/>
              </a:prstGeom>
              <a:blipFill>
                <a:blip r:embed="rId16"/>
                <a:stretch>
                  <a:fillRect b="-10526"/>
                </a:stretch>
              </a:blipFill>
            </p:spPr>
            <p:txBody>
              <a:bodyPr/>
              <a:lstStyle/>
              <a:p>
                <a:r>
                  <a:rPr lang="zh-CN" alt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9566252" y="4934142"/>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8984175" y="5213980"/>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8984175" y="493213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10130043" y="493213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9257396" y="5760541"/>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9257396" y="5760541"/>
                <a:ext cx="715161" cy="461665"/>
              </a:xfrm>
              <a:prstGeom prst="rect">
                <a:avLst/>
              </a:prstGeom>
              <a:blipFill>
                <a:blip r:embed="rId17"/>
                <a:stretch>
                  <a:fillRect/>
                </a:stretch>
              </a:blipFill>
            </p:spPr>
            <p:txBody>
              <a:bodyPr/>
              <a:lstStyle/>
              <a:p>
                <a:r>
                  <a:rPr lang="zh-CN" alt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8895673" y="5452988"/>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2479515" y="3380596"/>
            <a:ext cx="353685" cy="6597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4777191" y="3389063"/>
            <a:ext cx="269907" cy="6345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6982601" y="3397921"/>
            <a:ext cx="287337" cy="624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9233560" y="3423321"/>
            <a:ext cx="296736" cy="6174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2305823" y="283114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2305823" y="2831140"/>
                <a:ext cx="557076" cy="385555"/>
              </a:xfrm>
              <a:prstGeom prst="rect">
                <a:avLst/>
              </a:prstGeom>
              <a:blipFill>
                <a:blip r:embed="rId18"/>
                <a:stretch>
                  <a:fillRect l="-7609" r="-4348" b="-9375"/>
                </a:stretch>
              </a:blipFill>
            </p:spPr>
            <p:txBody>
              <a:bodyPr/>
              <a:lstStyle/>
              <a:p>
                <a:r>
                  <a:rPr lang="zh-CN" alt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2389515" y="32005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4578421" y="283114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4578421" y="2831140"/>
                <a:ext cx="557076" cy="385555"/>
              </a:xfrm>
              <a:prstGeom prst="rect">
                <a:avLst/>
              </a:prstGeom>
              <a:blipFill>
                <a:blip r:embed="rId19"/>
                <a:stretch>
                  <a:fillRect l="-7692" r="-5495" b="-9375"/>
                </a:stretch>
              </a:blipFill>
            </p:spPr>
            <p:txBody>
              <a:bodyPr/>
              <a:lstStyle/>
              <a:p>
                <a:r>
                  <a:rPr lang="zh-CN" alt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4687191" y="3209063"/>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sp>
        <p:nvSpPr>
          <p:cNvPr id="64" name="橢圓 110">
            <a:extLst>
              <a:ext uri="{FF2B5EF4-FFF2-40B4-BE49-F238E27FC236}">
                <a16:creationId xmlns:a16="http://schemas.microsoft.com/office/drawing/2014/main" id="{06AC2E08-CA5A-4B42-69CB-12C009C8481B}"/>
              </a:ext>
            </a:extLst>
          </p:cNvPr>
          <p:cNvSpPr/>
          <p:nvPr/>
        </p:nvSpPr>
        <p:spPr>
          <a:xfrm>
            <a:off x="6892600" y="32179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sp>
        <p:nvSpPr>
          <p:cNvPr id="65" name="橢圓 113">
            <a:extLst>
              <a:ext uri="{FF2B5EF4-FFF2-40B4-BE49-F238E27FC236}">
                <a16:creationId xmlns:a16="http://schemas.microsoft.com/office/drawing/2014/main" id="{090BA7A6-12CB-8FC4-1962-4237260C4A22}"/>
              </a:ext>
            </a:extLst>
          </p:cNvPr>
          <p:cNvSpPr/>
          <p:nvPr/>
        </p:nvSpPr>
        <p:spPr>
          <a:xfrm>
            <a:off x="9143560" y="32433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262416" y="3423321"/>
            <a:ext cx="6971144" cy="6267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262416" y="3397920"/>
            <a:ext cx="4720184" cy="6521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262416" y="3389063"/>
            <a:ext cx="2514775" cy="6425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2262416" y="3380595"/>
            <a:ext cx="217099" cy="6510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6729619" y="283114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6729619" y="2831140"/>
                <a:ext cx="557076" cy="385555"/>
              </a:xfrm>
              <a:prstGeom prst="rect">
                <a:avLst/>
              </a:prstGeom>
              <a:blipFill>
                <a:blip r:embed="rId20"/>
                <a:stretch>
                  <a:fillRect l="-8791" r="-5495"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9085484" y="2847362"/>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9085484" y="2847362"/>
                <a:ext cx="557076" cy="385555"/>
              </a:xfrm>
              <a:prstGeom prst="rect">
                <a:avLst/>
              </a:prstGeom>
              <a:blipFill>
                <a:blip r:embed="rId21"/>
                <a:stretch>
                  <a:fillRect l="-7609" r="-4348" b="-11111"/>
                </a:stretch>
              </a:blipFill>
            </p:spPr>
            <p:txBody>
              <a:bodyPr/>
              <a:lstStyle/>
              <a:p>
                <a:r>
                  <a:rPr lang="zh-CN" alt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6463553" y="271363"/>
            <a:ext cx="5554931" cy="420045"/>
          </a:xfrm>
          <a:prstGeom prst="wedgeRoundRectCallout">
            <a:avLst>
              <a:gd name="adj1" fmla="val -58878"/>
              <a:gd name="adj2" fmla="val -18057"/>
              <a:gd name="adj3" fmla="val 16667"/>
            </a:avLst>
          </a:prstGeom>
          <a:solidFill>
            <a:schemeClr val="accent2">
              <a:lumMod val="20000"/>
              <a:lumOff val="80000"/>
            </a:schemeClr>
          </a:solidFill>
        </p:spPr>
        <p:txBody>
          <a:bodyPr wrap="square" rtlCol="0">
            <a:spAutoFit/>
          </a:bodyPr>
          <a:lstStyle/>
          <a:p>
            <a:pPr defTabSz="1219170">
              <a:buClr>
                <a:srgbClr val="000000"/>
              </a:buClr>
            </a:pPr>
            <a:r>
              <a:rPr lang="en-US" altLang="zh-TW" sz="1867" kern="0" dirty="0">
                <a:solidFill>
                  <a:prstClr val="black"/>
                </a:solidFill>
                <a:latin typeface="Corbel" panose="020B0503020204020204" pitchFamily="34" charset="0"/>
                <a:cs typeface="Arial"/>
                <a:sym typeface="Arial"/>
              </a:rPr>
              <a:t>Representation of “The” given the  attention weights </a:t>
            </a:r>
            <a:endParaRPr lang="zh-TW" altLang="en-US" sz="1867" kern="0" dirty="0">
              <a:solidFill>
                <a:prstClr val="black"/>
              </a:solidFill>
              <a:latin typeface="Corbel" panose="020B0503020204020204" pitchFamily="34" charset="0"/>
              <a:cs typeface="Arial"/>
              <a:sym typeface="Arial"/>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2476993" y="2061324"/>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4795329" y="204030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7001694" y="205016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9270980" y="2058369"/>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2170573" y="2301044"/>
            <a:ext cx="7907513" cy="4364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r>
              <a:rPr lang="en-US" altLang="zh-TW" sz="2800" kern="0" dirty="0" err="1">
                <a:solidFill>
                  <a:prstClr val="black"/>
                </a:solidFill>
                <a:latin typeface="Corbel" panose="020B0503020204020204"/>
                <a:ea typeface="新細明體" panose="02020500000000000000" pitchFamily="18" charset="-120"/>
                <a:sym typeface="Arial"/>
              </a:rPr>
              <a:t>Softmax</a:t>
            </a:r>
            <a:endParaRPr lang="zh-TW" altLang="en-US" sz="28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2329572" y="163196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2329572" y="1631960"/>
                <a:ext cx="557076" cy="385555"/>
              </a:xfrm>
              <a:prstGeom prst="rect">
                <a:avLst/>
              </a:prstGeom>
              <a:blipFill>
                <a:blip r:embed="rId22"/>
                <a:stretch>
                  <a:fillRect l="-7609" t="-15873" r="-2717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4602171" y="163196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4602171" y="1631960"/>
                <a:ext cx="557076" cy="385555"/>
              </a:xfrm>
              <a:prstGeom prst="rect">
                <a:avLst/>
              </a:prstGeom>
              <a:blipFill>
                <a:blip r:embed="rId23"/>
                <a:stretch>
                  <a:fillRect l="-8791" t="-15873" r="-2747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6753368" y="163196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6753368" y="1631960"/>
                <a:ext cx="557076" cy="385555"/>
              </a:xfrm>
              <a:prstGeom prst="rect">
                <a:avLst/>
              </a:prstGeom>
              <a:blipFill>
                <a:blip r:embed="rId24"/>
                <a:stretch>
                  <a:fillRect l="-8791" t="-15873" r="-2747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9109233" y="1648182"/>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9109233" y="1648182"/>
                <a:ext cx="557076" cy="385555"/>
              </a:xfrm>
              <a:prstGeom prst="rect">
                <a:avLst/>
              </a:prstGeom>
              <a:blipFill>
                <a:blip r:embed="rId25"/>
                <a:stretch>
                  <a:fillRect l="-7609" t="-14063" r="-27174" b="-9375"/>
                </a:stretch>
              </a:blipFill>
            </p:spPr>
            <p:txBody>
              <a:bodyPr/>
              <a:lstStyle/>
              <a:p>
                <a:r>
                  <a:rPr lang="zh-CN" alt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3346575" y="1927474"/>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3238361" y="1721483"/>
            <a:ext cx="216427" cy="205991"/>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891129" y="1824479"/>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3079004" y="264979"/>
            <a:ext cx="527139"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defTabSz="1219170">
              <a:buClr>
                <a:srgbClr val="000000"/>
              </a:buClr>
            </a:pPr>
            <a:r>
              <a:rPr lang="en-US" sz="1867" b="1" kern="0" dirty="0">
                <a:solidFill>
                  <a:prstClr val="black"/>
                </a:solidFill>
                <a:latin typeface="Corbel" panose="020B0503020204020204"/>
                <a:sym typeface="Arial"/>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3230608" y="899208"/>
            <a:ext cx="231933" cy="216427"/>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5597494" y="1933094"/>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5489280" y="1727103"/>
            <a:ext cx="216427" cy="205991"/>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5142048" y="1830099"/>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7820921" y="1923796"/>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7712707" y="1717805"/>
            <a:ext cx="216427" cy="205991"/>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7365475" y="1820801"/>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10111899" y="1933094"/>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10003685" y="1727103"/>
            <a:ext cx="216427" cy="205991"/>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9656453" y="1830099"/>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6423121" y="-1961676"/>
            <a:ext cx="611471" cy="6766088"/>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5282281" y="-820836"/>
            <a:ext cx="602172" cy="4475109"/>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4165918" y="295527"/>
            <a:ext cx="611471" cy="225168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3043268" y="1418175"/>
            <a:ext cx="605851" cy="76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3167540" y="719412"/>
            <a:ext cx="354832" cy="4765"/>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3642053" y="62870"/>
                <a:ext cx="1806777" cy="79669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2133" i="1" kern="0">
                              <a:solidFill>
                                <a:srgbClr val="000000"/>
                              </a:solidFill>
                              <a:latin typeface="Cambria Math" panose="02040503050406030204" pitchFamily="18" charset="0"/>
                              <a:sym typeface="Arial"/>
                            </a:rPr>
                          </m:ctrlPr>
                        </m:sSupPr>
                        <m:e>
                          <m:r>
                            <a:rPr lang="en-US" altLang="zh-TW" sz="2133" kern="0">
                              <a:solidFill>
                                <a:srgbClr val="000000"/>
                              </a:solidFill>
                              <a:latin typeface="Cambria Math" panose="02040503050406030204" pitchFamily="18" charset="0"/>
                              <a:sym typeface="Arial"/>
                            </a:rPr>
                            <m:t>𝑏</m:t>
                          </m:r>
                        </m:e>
                        <m:sup>
                          <m:r>
                            <a:rPr lang="en-US" altLang="zh-TW" sz="2133" kern="0">
                              <a:solidFill>
                                <a:srgbClr val="000000"/>
                              </a:solidFill>
                              <a:latin typeface="Cambria Math" panose="02040503050406030204" pitchFamily="18" charset="0"/>
                              <a:sym typeface="Arial"/>
                            </a:rPr>
                            <m:t>1</m:t>
                          </m:r>
                        </m:sup>
                      </m:sSup>
                      <m:r>
                        <a:rPr lang="en-US" altLang="zh-TW" sz="2133" kern="0">
                          <a:solidFill>
                            <a:srgbClr val="000000"/>
                          </a:solidFill>
                          <a:latin typeface="Cambria Math" panose="02040503050406030204" pitchFamily="18" charset="0"/>
                          <a:sym typeface="Arial"/>
                        </a:rPr>
                        <m:t>=</m:t>
                      </m:r>
                      <m:nary>
                        <m:naryPr>
                          <m:chr m:val="∑"/>
                          <m:supHide m:val="on"/>
                          <m:ctrlPr>
                            <a:rPr lang="en-US" altLang="zh-TW" sz="2133" i="1" kern="0">
                              <a:solidFill>
                                <a:srgbClr val="000000"/>
                              </a:solidFill>
                              <a:latin typeface="Cambria Math" panose="02040503050406030204" pitchFamily="18" charset="0"/>
                              <a:sym typeface="Arial"/>
                            </a:rPr>
                          </m:ctrlPr>
                        </m:naryPr>
                        <m:sub>
                          <m:r>
                            <m:rPr>
                              <m:brk m:alnAt="7"/>
                            </m:rPr>
                            <a:rPr lang="en-US" altLang="zh-TW" sz="2133" kern="0">
                              <a:solidFill>
                                <a:srgbClr val="000000"/>
                              </a:solidFill>
                              <a:latin typeface="Cambria Math" panose="02040503050406030204" pitchFamily="18" charset="0"/>
                              <a:sym typeface="Arial"/>
                            </a:rPr>
                            <m:t>𝑖</m:t>
                          </m:r>
                        </m:sub>
                        <m:sup/>
                        <m:e>
                          <m:sSub>
                            <m:sSubPr>
                              <m:ctrlPr>
                                <a:rPr lang="en-US" altLang="zh-TW" sz="2133" i="1" kern="0">
                                  <a:solidFill>
                                    <a:srgbClr val="000000"/>
                                  </a:solidFill>
                                  <a:latin typeface="Cambria Math" panose="02040503050406030204" pitchFamily="18" charset="0"/>
                                  <a:sym typeface="Arial"/>
                                </a:rPr>
                              </m:ctrlPr>
                            </m:sSubPr>
                            <m:e>
                              <m:acc>
                                <m:accPr>
                                  <m:chr m:val="̂"/>
                                  <m:ctrlPr>
                                    <a:rPr lang="zh-TW" altLang="en-US" sz="2133" i="1" kern="0">
                                      <a:solidFill>
                                        <a:srgbClr val="000000"/>
                                      </a:solidFill>
                                      <a:latin typeface="Cambria Math" panose="02040503050406030204" pitchFamily="18" charset="0"/>
                                      <a:sym typeface="Arial"/>
                                    </a:rPr>
                                  </m:ctrlPr>
                                </m:accPr>
                                <m:e>
                                  <m:r>
                                    <a:rPr lang="zh-TW" altLang="en-US" sz="2133" kern="0">
                                      <a:solidFill>
                                        <a:srgbClr val="000000"/>
                                      </a:solidFill>
                                      <a:latin typeface="Cambria Math" panose="02040503050406030204" pitchFamily="18" charset="0"/>
                                      <a:sym typeface="Arial"/>
                                    </a:rPr>
                                    <m:t>𝛼</m:t>
                                  </m:r>
                                </m:e>
                              </m:acc>
                            </m:e>
                            <m:sub>
                              <m:r>
                                <a:rPr lang="en-US" altLang="zh-TW" sz="2133" kern="0">
                                  <a:solidFill>
                                    <a:srgbClr val="000000"/>
                                  </a:solidFill>
                                  <a:latin typeface="Cambria Math" panose="02040503050406030204" pitchFamily="18" charset="0"/>
                                  <a:sym typeface="Arial"/>
                                </a:rPr>
                                <m:t>1</m:t>
                              </m:r>
                              <m:r>
                                <a:rPr lang="en-US" altLang="zh-TW" sz="2133" kern="0">
                                  <a:solidFill>
                                    <a:srgbClr val="000000"/>
                                  </a:solidFill>
                                  <a:latin typeface="Cambria Math" panose="02040503050406030204" pitchFamily="18" charset="0"/>
                                  <a:sym typeface="Arial"/>
                                </a:rPr>
                                <m:t>,</m:t>
                              </m:r>
                              <m:r>
                                <a:rPr lang="en-US" altLang="zh-TW" sz="2133" kern="0">
                                  <a:solidFill>
                                    <a:srgbClr val="000000"/>
                                  </a:solidFill>
                                  <a:latin typeface="Cambria Math" panose="02040503050406030204" pitchFamily="18" charset="0"/>
                                  <a:sym typeface="Arial"/>
                                </a:rPr>
                                <m:t>𝑖</m:t>
                              </m:r>
                            </m:sub>
                          </m:sSub>
                          <m:sSup>
                            <m:sSupPr>
                              <m:ctrlPr>
                                <a:rPr lang="en-US" altLang="zh-TW" sz="2133" i="1" kern="0">
                                  <a:solidFill>
                                    <a:srgbClr val="000000"/>
                                  </a:solidFill>
                                  <a:latin typeface="Cambria Math" panose="02040503050406030204" pitchFamily="18" charset="0"/>
                                  <a:sym typeface="Arial"/>
                                </a:rPr>
                              </m:ctrlPr>
                            </m:sSupPr>
                            <m:e>
                              <m:r>
                                <a:rPr lang="en-US" altLang="zh-TW" sz="2133" kern="0">
                                  <a:solidFill>
                                    <a:srgbClr val="000000"/>
                                  </a:solidFill>
                                  <a:latin typeface="Cambria Math" panose="02040503050406030204" pitchFamily="18" charset="0"/>
                                  <a:sym typeface="Arial"/>
                                </a:rPr>
                                <m:t>𝑣</m:t>
                              </m:r>
                            </m:e>
                            <m:sup>
                              <m:r>
                                <a:rPr lang="en-US" altLang="zh-TW" sz="2133" kern="0">
                                  <a:solidFill>
                                    <a:srgbClr val="000000"/>
                                  </a:solidFill>
                                  <a:latin typeface="Cambria Math" panose="02040503050406030204" pitchFamily="18" charset="0"/>
                                  <a:sym typeface="Arial"/>
                                </a:rPr>
                                <m:t>𝑖</m:t>
                              </m:r>
                            </m:sup>
                          </m:sSup>
                          <m:r>
                            <m:rPr>
                              <m:nor/>
                            </m:rPr>
                            <a:rPr lang="zh-TW" altLang="en-US" sz="2133" kern="0" dirty="0">
                              <a:solidFill>
                                <a:srgbClr val="000000"/>
                              </a:solidFill>
                              <a:latin typeface="Corbel" panose="020B0503020204020204" pitchFamily="34" charset="0"/>
                              <a:cs typeface="Arial"/>
                              <a:sym typeface="Arial"/>
                            </a:rPr>
                            <m:t> </m:t>
                          </m:r>
                        </m:e>
                      </m:nary>
                    </m:oMath>
                  </m:oMathPara>
                </a14:m>
                <a:endParaRPr lang="zh-TW" altLang="en-US" sz="2133" kern="0" dirty="0">
                  <a:solidFill>
                    <a:srgbClr val="000000"/>
                  </a:solidFill>
                  <a:latin typeface="Corbel" panose="020B0503020204020204" pitchFamily="34" charset="0"/>
                  <a:cs typeface="Arial"/>
                  <a:sym typeface="Arial"/>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3642053" y="62870"/>
                <a:ext cx="1806777" cy="796693"/>
              </a:xfrm>
              <a:prstGeom prst="rect">
                <a:avLst/>
              </a:prstGeom>
              <a:blipFill>
                <a:blip r:embed="rId26"/>
                <a:stretch>
                  <a:fillRect/>
                </a:stretch>
              </a:blipFill>
            </p:spPr>
            <p:txBody>
              <a:bodyPr/>
              <a:lstStyle/>
              <a:p>
                <a:r>
                  <a:rPr lang="zh-CN" altLang="en-US">
                    <a:noFill/>
                  </a:rPr>
                  <a:t> </a:t>
                </a:r>
              </a:p>
            </p:txBody>
          </p:sp>
        </mc:Fallback>
      </mc:AlternateContent>
      <p:sp>
        <p:nvSpPr>
          <p:cNvPr id="51" name="Slide Number Placeholder 50">
            <a:extLst>
              <a:ext uri="{FF2B5EF4-FFF2-40B4-BE49-F238E27FC236}">
                <a16:creationId xmlns:a16="http://schemas.microsoft.com/office/drawing/2014/main" id="{672721B1-0845-D71D-18E4-9B37ABD2D512}"/>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30</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609025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3241885" y="4374751"/>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3050126" y="3872146"/>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3050126" y="3872146"/>
                <a:ext cx="715161" cy="461665"/>
              </a:xfrm>
              <a:prstGeom prst="rect">
                <a:avLst/>
              </a:prstGeom>
              <a:blipFill>
                <a:blip r:embed="rId3"/>
                <a:stretch>
                  <a:fillRect b="-1316"/>
                </a:stretch>
              </a:blipFill>
            </p:spPr>
            <p:txBody>
              <a:bodyPr/>
              <a:lstStyle/>
              <a:p>
                <a:r>
                  <a:rPr lang="zh-CN" alt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669507" y="4374751"/>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2488022" y="3882421"/>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2488022" y="3882421"/>
                <a:ext cx="715161" cy="461665"/>
              </a:xfrm>
              <a:prstGeom prst="rect">
                <a:avLst/>
              </a:prstGeom>
              <a:blipFill>
                <a:blip r:embed="rId4"/>
                <a:stretch>
                  <a:fillRect/>
                </a:stretch>
              </a:blipFill>
            </p:spPr>
            <p:txBody>
              <a:bodyPr/>
              <a:lstStyle/>
              <a:p>
                <a:r>
                  <a:rPr lang="zh-CN" alt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2107404" y="4374751"/>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933637" y="3851557"/>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933637" y="3851557"/>
                <a:ext cx="715161" cy="461665"/>
              </a:xfrm>
              <a:prstGeom prst="rect">
                <a:avLst/>
              </a:prstGeom>
              <a:blipFill>
                <a:blip r:embed="rId5"/>
                <a:stretch>
                  <a:fillRect b="-9211"/>
                </a:stretch>
              </a:blipFill>
            </p:spPr>
            <p:txBody>
              <a:bodyPr/>
              <a:lstStyle/>
              <a:p>
                <a:r>
                  <a:rPr lang="zh-CN" alt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822095" y="4918698"/>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2240017" y="5198536"/>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2240017" y="4916688"/>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3385885" y="4916688"/>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513238" y="5745097"/>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513238" y="5745097"/>
                <a:ext cx="715161" cy="461665"/>
              </a:xfrm>
              <a:prstGeom prst="rect">
                <a:avLst/>
              </a:prstGeom>
              <a:blipFill>
                <a:blip r:embed="rId6"/>
                <a:stretch>
                  <a:fillRect b="-1316"/>
                </a:stretch>
              </a:blipFill>
            </p:spPr>
            <p:txBody>
              <a:bodyPr/>
              <a:lstStyle/>
              <a:p>
                <a:r>
                  <a:rPr lang="zh-CN" alt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2151516" y="5437544"/>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2590278" y="6313103"/>
            <a:ext cx="7712639" cy="369332"/>
          </a:xfrm>
          <a:prstGeom prst="rect">
            <a:avLst/>
          </a:prstGeom>
          <a:noFill/>
        </p:spPr>
        <p:txBody>
          <a:bodyPr wrap="square" lIns="0" tIns="0" rIns="0" bIns="0" rtlCol="0">
            <a:spAutoFit/>
          </a:bodyPr>
          <a:lstStyle/>
          <a:p>
            <a:pPr defTabSz="1219170">
              <a:buClr>
                <a:srgbClr val="000000"/>
              </a:buClr>
            </a:pPr>
            <a:r>
              <a:rPr lang="en-US" altLang="zh-TW" sz="2400" kern="0" dirty="0">
                <a:solidFill>
                  <a:srgbClr val="000000"/>
                </a:solidFill>
                <a:latin typeface="Consolas" panose="020B0609020204030204" pitchFamily="49" charset="0"/>
                <a:cs typeface="Consolas" panose="020B0609020204030204" pitchFamily="49" charset="0"/>
                <a:sym typeface="Arial"/>
              </a:rPr>
              <a:t>The	      cat	     sat           on</a:t>
            </a:r>
            <a:endParaRPr lang="zh-TW" altLang="en-US" sz="2400" kern="0" dirty="0">
              <a:solidFill>
                <a:srgbClr val="000000"/>
              </a:solidFill>
              <a:latin typeface="Consolas" panose="020B0609020204030204" pitchFamily="49" charset="0"/>
              <a:cs typeface="Consolas" panose="020B0609020204030204" pitchFamily="49" charset="0"/>
              <a:sym typeface="Arial"/>
            </a:endParaRPr>
          </a:p>
        </p:txBody>
      </p:sp>
      <p:sp>
        <p:nvSpPr>
          <p:cNvPr id="5" name="矩形 24">
            <a:extLst>
              <a:ext uri="{FF2B5EF4-FFF2-40B4-BE49-F238E27FC236}">
                <a16:creationId xmlns:a16="http://schemas.microsoft.com/office/drawing/2014/main" id="{0996E6CE-4CCF-813C-64B9-448830884C29}"/>
              </a:ext>
            </a:extLst>
          </p:cNvPr>
          <p:cNvSpPr/>
          <p:nvPr/>
        </p:nvSpPr>
        <p:spPr>
          <a:xfrm>
            <a:off x="5466788" y="437732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5275029" y="387472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5275029" y="3874724"/>
                <a:ext cx="715161" cy="461665"/>
              </a:xfrm>
              <a:prstGeom prst="rect">
                <a:avLst/>
              </a:prstGeom>
              <a:blipFill>
                <a:blip r:embed="rId7"/>
                <a:stretch>
                  <a:fillRect b="-1333"/>
                </a:stretch>
              </a:blipFill>
            </p:spPr>
            <p:txBody>
              <a:bodyPr/>
              <a:lstStyle/>
              <a:p>
                <a:r>
                  <a:rPr lang="zh-CN" alt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4894409" y="4377328"/>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4712925" y="388499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4712925" y="3884998"/>
                <a:ext cx="715161" cy="461665"/>
              </a:xfrm>
              <a:prstGeom prst="rect">
                <a:avLst/>
              </a:prstGeom>
              <a:blipFill>
                <a:blip r:embed="rId8"/>
                <a:stretch>
                  <a:fillRect b="-1316"/>
                </a:stretch>
              </a:blipFill>
            </p:spPr>
            <p:txBody>
              <a:bodyPr/>
              <a:lstStyle/>
              <a:p>
                <a:r>
                  <a:rPr lang="zh-CN" alt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4332307" y="4377328"/>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4158540" y="385413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4158540" y="3854134"/>
                <a:ext cx="715161" cy="461665"/>
              </a:xfrm>
              <a:prstGeom prst="rect">
                <a:avLst/>
              </a:prstGeom>
              <a:blipFill>
                <a:blip r:embed="rId9"/>
                <a:stretch>
                  <a:fillRect b="-10526"/>
                </a:stretch>
              </a:blipFill>
            </p:spPr>
            <p:txBody>
              <a:bodyPr/>
              <a:lstStyle/>
              <a:p>
                <a:r>
                  <a:rPr lang="zh-CN" alt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5046997" y="4921275"/>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4464920" y="5201113"/>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4464920" y="491926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5610788" y="491926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4738141" y="574767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4738141" y="5747674"/>
                <a:ext cx="715161" cy="461665"/>
              </a:xfrm>
              <a:prstGeom prst="rect">
                <a:avLst/>
              </a:prstGeom>
              <a:blipFill>
                <a:blip r:embed="rId10"/>
                <a:stretch>
                  <a:fillRect/>
                </a:stretch>
              </a:blipFill>
            </p:spPr>
            <p:txBody>
              <a:bodyPr/>
              <a:lstStyle/>
              <a:p>
                <a:r>
                  <a:rPr lang="zh-CN" alt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4376419" y="5440121"/>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7707124" y="437990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7515365" y="387730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7515365" y="3877300"/>
                <a:ext cx="715161" cy="461665"/>
              </a:xfrm>
              <a:prstGeom prst="rect">
                <a:avLst/>
              </a:prstGeom>
              <a:blipFill>
                <a:blip r:embed="rId11"/>
                <a:stretch>
                  <a:fillRect b="-1316"/>
                </a:stretch>
              </a:blipFill>
            </p:spPr>
            <p:txBody>
              <a:bodyPr/>
              <a:lstStyle/>
              <a:p>
                <a:r>
                  <a:rPr lang="zh-CN" alt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7134745" y="4379904"/>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6953261" y="388757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6953261" y="3887574"/>
                <a:ext cx="715161" cy="461665"/>
              </a:xfrm>
              <a:prstGeom prst="rect">
                <a:avLst/>
              </a:prstGeom>
              <a:blipFill>
                <a:blip r:embed="rId12"/>
                <a:stretch>
                  <a:fillRect b="-1333"/>
                </a:stretch>
              </a:blipFill>
            </p:spPr>
            <p:txBody>
              <a:bodyPr/>
              <a:lstStyle/>
              <a:p>
                <a:r>
                  <a:rPr lang="zh-CN" alt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6572643" y="4379904"/>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6398876" y="385671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6398876" y="3856710"/>
                <a:ext cx="715161" cy="461665"/>
              </a:xfrm>
              <a:prstGeom prst="rect">
                <a:avLst/>
              </a:prstGeom>
              <a:blipFill>
                <a:blip r:embed="rId13"/>
                <a:stretch>
                  <a:fillRect b="-10667"/>
                </a:stretch>
              </a:blipFill>
            </p:spPr>
            <p:txBody>
              <a:bodyPr/>
              <a:lstStyle/>
              <a:p>
                <a:r>
                  <a:rPr lang="zh-CN" alt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7287333" y="4923851"/>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6705256" y="5203689"/>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6705256" y="492184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7851124" y="492184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6978477" y="575025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6978477" y="5750250"/>
                <a:ext cx="715161" cy="461665"/>
              </a:xfrm>
              <a:prstGeom prst="rect">
                <a:avLst/>
              </a:prstGeom>
              <a:blipFill>
                <a:blip r:embed="rId14"/>
                <a:stretch>
                  <a:fillRect b="-1316"/>
                </a:stretch>
              </a:blipFill>
            </p:spPr>
            <p:txBody>
              <a:bodyPr/>
              <a:lstStyle/>
              <a:p>
                <a:r>
                  <a:rPr lang="zh-CN" alt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6616755" y="5442697"/>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9986043" y="439019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9794284" y="388759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9794284" y="3887590"/>
                <a:ext cx="715161" cy="461665"/>
              </a:xfrm>
              <a:prstGeom prst="rect">
                <a:avLst/>
              </a:prstGeom>
              <a:blipFill>
                <a:blip r:embed="rId15"/>
                <a:stretch>
                  <a:fillRect b="-1333"/>
                </a:stretch>
              </a:blipFill>
            </p:spPr>
            <p:txBody>
              <a:bodyPr/>
              <a:lstStyle/>
              <a:p>
                <a:r>
                  <a:rPr lang="zh-CN" alt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9413664" y="4390195"/>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9232180" y="3897865"/>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9232180" y="3897865"/>
                <a:ext cx="715161" cy="461665"/>
              </a:xfrm>
              <a:prstGeom prst="rect">
                <a:avLst/>
              </a:prstGeom>
              <a:blipFill>
                <a:blip r:embed="rId16"/>
                <a:stretch>
                  <a:fillRect b="-1316"/>
                </a:stretch>
              </a:blipFill>
            </p:spPr>
            <p:txBody>
              <a:bodyPr/>
              <a:lstStyle/>
              <a:p>
                <a:r>
                  <a:rPr lang="zh-CN" alt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8851561" y="4390195"/>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8677794" y="3867001"/>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8677794" y="3867001"/>
                <a:ext cx="715161" cy="461665"/>
              </a:xfrm>
              <a:prstGeom prst="rect">
                <a:avLst/>
              </a:prstGeom>
              <a:blipFill>
                <a:blip r:embed="rId17"/>
                <a:stretch>
                  <a:fillRect b="-10526"/>
                </a:stretch>
              </a:blipFill>
            </p:spPr>
            <p:txBody>
              <a:bodyPr/>
              <a:lstStyle/>
              <a:p>
                <a:r>
                  <a:rPr lang="zh-CN" alt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9566252" y="4934142"/>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8984175" y="5213980"/>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8984175" y="493213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10130043" y="493213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9257396" y="5760541"/>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9257396" y="5760541"/>
                <a:ext cx="715161" cy="461665"/>
              </a:xfrm>
              <a:prstGeom prst="rect">
                <a:avLst/>
              </a:prstGeom>
              <a:blipFill>
                <a:blip r:embed="rId18"/>
                <a:stretch>
                  <a:fillRect/>
                </a:stretch>
              </a:blipFill>
            </p:spPr>
            <p:txBody>
              <a:bodyPr/>
              <a:lstStyle/>
              <a:p>
                <a:r>
                  <a:rPr lang="zh-CN" alt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8895673" y="5452988"/>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2479515" y="3380596"/>
            <a:ext cx="353685" cy="6597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4777191" y="3389063"/>
            <a:ext cx="269907" cy="6345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6982601" y="3397921"/>
            <a:ext cx="287337" cy="624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9233560" y="3423321"/>
            <a:ext cx="296736" cy="6174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2305823" y="283114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2305823" y="2831140"/>
                <a:ext cx="557076" cy="385555"/>
              </a:xfrm>
              <a:prstGeom prst="rect">
                <a:avLst/>
              </a:prstGeom>
              <a:blipFill>
                <a:blip r:embed="rId19"/>
                <a:stretch>
                  <a:fillRect l="-7609" r="-4348" b="-9375"/>
                </a:stretch>
              </a:blipFill>
            </p:spPr>
            <p:txBody>
              <a:bodyPr/>
              <a:lstStyle/>
              <a:p>
                <a:r>
                  <a:rPr lang="zh-CN" alt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2389515" y="32005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4578421" y="283114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4578421" y="2831140"/>
                <a:ext cx="557076" cy="385555"/>
              </a:xfrm>
              <a:prstGeom prst="rect">
                <a:avLst/>
              </a:prstGeom>
              <a:blipFill>
                <a:blip r:embed="rId20"/>
                <a:stretch>
                  <a:fillRect l="-7692" r="-5495" b="-9375"/>
                </a:stretch>
              </a:blipFill>
            </p:spPr>
            <p:txBody>
              <a:bodyPr/>
              <a:lstStyle/>
              <a:p>
                <a:r>
                  <a:rPr lang="zh-CN" alt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4687191" y="3209063"/>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sp>
        <p:nvSpPr>
          <p:cNvPr id="64" name="橢圓 110">
            <a:extLst>
              <a:ext uri="{FF2B5EF4-FFF2-40B4-BE49-F238E27FC236}">
                <a16:creationId xmlns:a16="http://schemas.microsoft.com/office/drawing/2014/main" id="{06AC2E08-CA5A-4B42-69CB-12C009C8481B}"/>
              </a:ext>
            </a:extLst>
          </p:cNvPr>
          <p:cNvSpPr/>
          <p:nvPr/>
        </p:nvSpPr>
        <p:spPr>
          <a:xfrm>
            <a:off x="6892600" y="32179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sp>
        <p:nvSpPr>
          <p:cNvPr id="65" name="橢圓 113">
            <a:extLst>
              <a:ext uri="{FF2B5EF4-FFF2-40B4-BE49-F238E27FC236}">
                <a16:creationId xmlns:a16="http://schemas.microsoft.com/office/drawing/2014/main" id="{090BA7A6-12CB-8FC4-1962-4237260C4A22}"/>
              </a:ext>
            </a:extLst>
          </p:cNvPr>
          <p:cNvSpPr/>
          <p:nvPr/>
        </p:nvSpPr>
        <p:spPr>
          <a:xfrm>
            <a:off x="9143560" y="32433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262416" y="3423321"/>
            <a:ext cx="6971144" cy="643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262416" y="3397920"/>
            <a:ext cx="4720184" cy="6689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262416" y="3389063"/>
            <a:ext cx="2514775" cy="677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2262416" y="3380595"/>
            <a:ext cx="217099" cy="6510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6729619" y="283114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6729619" y="2831140"/>
                <a:ext cx="557076" cy="385555"/>
              </a:xfrm>
              <a:prstGeom prst="rect">
                <a:avLst/>
              </a:prstGeom>
              <a:blipFill>
                <a:blip r:embed="rId21"/>
                <a:stretch>
                  <a:fillRect l="-8791" r="-5495"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9085484" y="2847362"/>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9085484" y="2847362"/>
                <a:ext cx="557076" cy="385555"/>
              </a:xfrm>
              <a:prstGeom prst="rect">
                <a:avLst/>
              </a:prstGeom>
              <a:blipFill>
                <a:blip r:embed="rId22"/>
                <a:stretch>
                  <a:fillRect l="-7609" r="-4348" b="-11111"/>
                </a:stretch>
              </a:blipFill>
            </p:spPr>
            <p:txBody>
              <a:bodyPr/>
              <a:lstStyle/>
              <a:p>
                <a:r>
                  <a:rPr lang="zh-CN" alt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7521975" y="283327"/>
            <a:ext cx="4424604" cy="828454"/>
          </a:xfrm>
          <a:prstGeom prst="wedgeRoundRectCallout">
            <a:avLst>
              <a:gd name="adj1" fmla="val -29909"/>
              <a:gd name="adj2" fmla="val 93908"/>
              <a:gd name="adj3" fmla="val 16667"/>
            </a:avLst>
          </a:prstGeom>
          <a:solidFill>
            <a:schemeClr val="accent2">
              <a:lumMod val="20000"/>
              <a:lumOff val="80000"/>
            </a:schemeClr>
          </a:solidFill>
        </p:spPr>
        <p:txBody>
          <a:bodyPr wrap="square" rtlCol="0">
            <a:spAutoFit/>
          </a:bodyPr>
          <a:lstStyle/>
          <a:p>
            <a:pPr defTabSz="1219170">
              <a:buClr>
                <a:srgbClr val="000000"/>
              </a:buClr>
            </a:pPr>
            <a:r>
              <a:rPr lang="en-US" altLang="zh-TW" sz="2133" kern="0" dirty="0">
                <a:solidFill>
                  <a:prstClr val="black"/>
                </a:solidFill>
                <a:latin typeface="Corbel" panose="020B0503020204020204" pitchFamily="34" charset="0"/>
                <a:cs typeface="Arial"/>
                <a:sym typeface="Arial"/>
              </a:rPr>
              <a:t>One issue: the model doesn’t know word positions/ordering.  </a:t>
            </a:r>
            <a:endParaRPr lang="zh-TW" altLang="en-US" sz="2133" kern="0" dirty="0">
              <a:solidFill>
                <a:prstClr val="black"/>
              </a:solidFill>
              <a:latin typeface="Corbel" panose="020B0503020204020204" pitchFamily="34" charset="0"/>
              <a:cs typeface="Arial"/>
              <a:sym typeface="Arial"/>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2476993" y="2061324"/>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4795329" y="204030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7001694" y="205016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9270980" y="2058369"/>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2170573" y="2301044"/>
            <a:ext cx="7907513" cy="4364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r>
              <a:rPr lang="en-US" altLang="zh-TW" sz="2800" kern="0" dirty="0" err="1">
                <a:solidFill>
                  <a:prstClr val="black"/>
                </a:solidFill>
                <a:latin typeface="Corbel" panose="020B0503020204020204"/>
                <a:ea typeface="新細明體" panose="02020500000000000000" pitchFamily="18" charset="-120"/>
                <a:sym typeface="Arial"/>
              </a:rPr>
              <a:t>Softmax</a:t>
            </a:r>
            <a:endParaRPr lang="zh-TW" altLang="en-US" sz="28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2329572" y="163196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2329572" y="1631960"/>
                <a:ext cx="557076" cy="385555"/>
              </a:xfrm>
              <a:prstGeom prst="rect">
                <a:avLst/>
              </a:prstGeom>
              <a:blipFill>
                <a:blip r:embed="rId23"/>
                <a:stretch>
                  <a:fillRect l="-7609" t="-15873" r="-2717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4602171" y="163196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4602171" y="1631960"/>
                <a:ext cx="557076" cy="385555"/>
              </a:xfrm>
              <a:prstGeom prst="rect">
                <a:avLst/>
              </a:prstGeom>
              <a:blipFill>
                <a:blip r:embed="rId24"/>
                <a:stretch>
                  <a:fillRect l="-8791" t="-15873" r="-2747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6753368" y="163196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6753368" y="1631960"/>
                <a:ext cx="557076" cy="385555"/>
              </a:xfrm>
              <a:prstGeom prst="rect">
                <a:avLst/>
              </a:prstGeom>
              <a:blipFill>
                <a:blip r:embed="rId25"/>
                <a:stretch>
                  <a:fillRect l="-8791" t="-15873" r="-2747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9109233" y="1648182"/>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9109233" y="1648182"/>
                <a:ext cx="557076" cy="385555"/>
              </a:xfrm>
              <a:prstGeom prst="rect">
                <a:avLst/>
              </a:prstGeom>
              <a:blipFill>
                <a:blip r:embed="rId26"/>
                <a:stretch>
                  <a:fillRect l="-7609" t="-14063" r="-27174" b="-9375"/>
                </a:stretch>
              </a:blipFill>
            </p:spPr>
            <p:txBody>
              <a:bodyPr/>
              <a:lstStyle/>
              <a:p>
                <a:r>
                  <a:rPr lang="zh-CN" alt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3346575" y="1927474"/>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3238361" y="1721483"/>
            <a:ext cx="216427" cy="205991"/>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891129" y="1824479"/>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3079004" y="264979"/>
            <a:ext cx="527139"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defTabSz="1219170">
              <a:buClr>
                <a:srgbClr val="000000"/>
              </a:buClr>
            </a:pPr>
            <a:r>
              <a:rPr lang="en-US" sz="1867" b="1" kern="0" dirty="0">
                <a:solidFill>
                  <a:prstClr val="black"/>
                </a:solidFill>
                <a:latin typeface="Corbel" panose="020B0503020204020204"/>
                <a:sym typeface="Arial"/>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3230608" y="899208"/>
            <a:ext cx="231933" cy="216427"/>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5597494" y="1933094"/>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5489280" y="1727103"/>
            <a:ext cx="216427" cy="205991"/>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5142048" y="1830099"/>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7820921" y="1923796"/>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7712707" y="1717805"/>
            <a:ext cx="216427" cy="205991"/>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7365475" y="1820801"/>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10111899" y="1933094"/>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10003685" y="1727103"/>
            <a:ext cx="216427" cy="205991"/>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9656453" y="1830099"/>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6423121" y="-1961676"/>
            <a:ext cx="611471" cy="6766088"/>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5282281" y="-820836"/>
            <a:ext cx="602172" cy="4475109"/>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4165918" y="295527"/>
            <a:ext cx="611471" cy="225168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3043268" y="1418175"/>
            <a:ext cx="605851" cy="76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3167540" y="719412"/>
            <a:ext cx="354832" cy="4765"/>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3642053" y="62870"/>
                <a:ext cx="1806777" cy="79669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2133" i="1" kern="0">
                              <a:solidFill>
                                <a:srgbClr val="000000"/>
                              </a:solidFill>
                              <a:latin typeface="Cambria Math" panose="02040503050406030204" pitchFamily="18" charset="0"/>
                              <a:sym typeface="Arial"/>
                            </a:rPr>
                          </m:ctrlPr>
                        </m:sSupPr>
                        <m:e>
                          <m:r>
                            <a:rPr lang="en-US" altLang="zh-TW" sz="2133" kern="0">
                              <a:solidFill>
                                <a:srgbClr val="000000"/>
                              </a:solidFill>
                              <a:latin typeface="Cambria Math" panose="02040503050406030204" pitchFamily="18" charset="0"/>
                              <a:sym typeface="Arial"/>
                            </a:rPr>
                            <m:t>𝑏</m:t>
                          </m:r>
                        </m:e>
                        <m:sup>
                          <m:r>
                            <a:rPr lang="en-US" altLang="zh-TW" sz="2133" kern="0">
                              <a:solidFill>
                                <a:srgbClr val="000000"/>
                              </a:solidFill>
                              <a:latin typeface="Cambria Math" panose="02040503050406030204" pitchFamily="18" charset="0"/>
                              <a:sym typeface="Arial"/>
                            </a:rPr>
                            <m:t>1</m:t>
                          </m:r>
                        </m:sup>
                      </m:sSup>
                      <m:r>
                        <a:rPr lang="en-US" altLang="zh-TW" sz="2133" kern="0">
                          <a:solidFill>
                            <a:srgbClr val="000000"/>
                          </a:solidFill>
                          <a:latin typeface="Cambria Math" panose="02040503050406030204" pitchFamily="18" charset="0"/>
                          <a:sym typeface="Arial"/>
                        </a:rPr>
                        <m:t>=</m:t>
                      </m:r>
                      <m:nary>
                        <m:naryPr>
                          <m:chr m:val="∑"/>
                          <m:supHide m:val="on"/>
                          <m:ctrlPr>
                            <a:rPr lang="en-US" altLang="zh-TW" sz="2133" i="1" kern="0">
                              <a:solidFill>
                                <a:srgbClr val="000000"/>
                              </a:solidFill>
                              <a:latin typeface="Cambria Math" panose="02040503050406030204" pitchFamily="18" charset="0"/>
                              <a:sym typeface="Arial"/>
                            </a:rPr>
                          </m:ctrlPr>
                        </m:naryPr>
                        <m:sub>
                          <m:r>
                            <m:rPr>
                              <m:brk m:alnAt="7"/>
                            </m:rPr>
                            <a:rPr lang="en-US" altLang="zh-TW" sz="2133" kern="0">
                              <a:solidFill>
                                <a:srgbClr val="000000"/>
                              </a:solidFill>
                              <a:latin typeface="Cambria Math" panose="02040503050406030204" pitchFamily="18" charset="0"/>
                              <a:sym typeface="Arial"/>
                            </a:rPr>
                            <m:t>𝑖</m:t>
                          </m:r>
                        </m:sub>
                        <m:sup/>
                        <m:e>
                          <m:sSub>
                            <m:sSubPr>
                              <m:ctrlPr>
                                <a:rPr lang="en-US" altLang="zh-TW" sz="2133" i="1" kern="0">
                                  <a:solidFill>
                                    <a:srgbClr val="000000"/>
                                  </a:solidFill>
                                  <a:latin typeface="Cambria Math" panose="02040503050406030204" pitchFamily="18" charset="0"/>
                                  <a:sym typeface="Arial"/>
                                </a:rPr>
                              </m:ctrlPr>
                            </m:sSubPr>
                            <m:e>
                              <m:acc>
                                <m:accPr>
                                  <m:chr m:val="̂"/>
                                  <m:ctrlPr>
                                    <a:rPr lang="zh-TW" altLang="en-US" sz="2133" i="1" kern="0">
                                      <a:solidFill>
                                        <a:srgbClr val="000000"/>
                                      </a:solidFill>
                                      <a:latin typeface="Cambria Math" panose="02040503050406030204" pitchFamily="18" charset="0"/>
                                      <a:sym typeface="Arial"/>
                                    </a:rPr>
                                  </m:ctrlPr>
                                </m:accPr>
                                <m:e>
                                  <m:r>
                                    <a:rPr lang="zh-TW" altLang="en-US" sz="2133" kern="0">
                                      <a:solidFill>
                                        <a:srgbClr val="000000"/>
                                      </a:solidFill>
                                      <a:latin typeface="Cambria Math" panose="02040503050406030204" pitchFamily="18" charset="0"/>
                                      <a:sym typeface="Arial"/>
                                    </a:rPr>
                                    <m:t>𝛼</m:t>
                                  </m:r>
                                </m:e>
                              </m:acc>
                            </m:e>
                            <m:sub>
                              <m:r>
                                <a:rPr lang="en-US" altLang="zh-TW" sz="2133" kern="0">
                                  <a:solidFill>
                                    <a:srgbClr val="000000"/>
                                  </a:solidFill>
                                  <a:latin typeface="Cambria Math" panose="02040503050406030204" pitchFamily="18" charset="0"/>
                                  <a:sym typeface="Arial"/>
                                </a:rPr>
                                <m:t>1,</m:t>
                              </m:r>
                              <m:r>
                                <a:rPr lang="en-US" altLang="zh-TW" sz="2133" kern="0">
                                  <a:solidFill>
                                    <a:srgbClr val="000000"/>
                                  </a:solidFill>
                                  <a:latin typeface="Cambria Math" panose="02040503050406030204" pitchFamily="18" charset="0"/>
                                  <a:sym typeface="Arial"/>
                                </a:rPr>
                                <m:t>𝑖</m:t>
                              </m:r>
                            </m:sub>
                          </m:sSub>
                          <m:sSup>
                            <m:sSupPr>
                              <m:ctrlPr>
                                <a:rPr lang="en-US" altLang="zh-TW" sz="2133" i="1" kern="0">
                                  <a:solidFill>
                                    <a:srgbClr val="000000"/>
                                  </a:solidFill>
                                  <a:latin typeface="Cambria Math" panose="02040503050406030204" pitchFamily="18" charset="0"/>
                                  <a:sym typeface="Arial"/>
                                </a:rPr>
                              </m:ctrlPr>
                            </m:sSupPr>
                            <m:e>
                              <m:r>
                                <a:rPr lang="en-US" altLang="zh-TW" sz="2133" kern="0">
                                  <a:solidFill>
                                    <a:srgbClr val="000000"/>
                                  </a:solidFill>
                                  <a:latin typeface="Cambria Math" panose="02040503050406030204" pitchFamily="18" charset="0"/>
                                  <a:sym typeface="Arial"/>
                                </a:rPr>
                                <m:t>𝑣</m:t>
                              </m:r>
                            </m:e>
                            <m:sup>
                              <m:r>
                                <a:rPr lang="en-US" altLang="zh-TW" sz="2133" kern="0">
                                  <a:solidFill>
                                    <a:srgbClr val="000000"/>
                                  </a:solidFill>
                                  <a:latin typeface="Cambria Math" panose="02040503050406030204" pitchFamily="18" charset="0"/>
                                  <a:sym typeface="Arial"/>
                                </a:rPr>
                                <m:t>𝑖</m:t>
                              </m:r>
                            </m:sup>
                          </m:sSup>
                          <m:r>
                            <m:rPr>
                              <m:nor/>
                            </m:rPr>
                            <a:rPr lang="zh-TW" altLang="en-US" sz="2133" kern="0" dirty="0">
                              <a:solidFill>
                                <a:srgbClr val="000000"/>
                              </a:solidFill>
                              <a:latin typeface="Corbel" panose="020B0503020204020204" pitchFamily="34" charset="0"/>
                              <a:cs typeface="Arial"/>
                              <a:sym typeface="Arial"/>
                            </a:rPr>
                            <m:t> </m:t>
                          </m:r>
                        </m:e>
                      </m:nary>
                    </m:oMath>
                  </m:oMathPara>
                </a14:m>
                <a:endParaRPr lang="zh-TW" altLang="en-US" sz="2133" kern="0" dirty="0">
                  <a:solidFill>
                    <a:srgbClr val="000000"/>
                  </a:solidFill>
                  <a:latin typeface="Corbel" panose="020B0503020204020204" pitchFamily="34" charset="0"/>
                  <a:cs typeface="Arial"/>
                  <a:sym typeface="Arial"/>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3642053" y="62870"/>
                <a:ext cx="1806777" cy="796693"/>
              </a:xfrm>
              <a:prstGeom prst="rect">
                <a:avLst/>
              </a:prstGeom>
              <a:blipFill>
                <a:blip r:embed="rId27"/>
                <a:stretch>
                  <a:fillRect/>
                </a:stretch>
              </a:blipFill>
            </p:spPr>
            <p:txBody>
              <a:bodyPr/>
              <a:lstStyle/>
              <a:p>
                <a:r>
                  <a:rPr lang="zh-CN" altLang="en-US">
                    <a:noFill/>
                  </a:rPr>
                  <a:t> </a:t>
                </a:r>
              </a:p>
            </p:txBody>
          </p:sp>
        </mc:Fallback>
      </mc:AlternateContent>
      <p:sp>
        <p:nvSpPr>
          <p:cNvPr id="51" name="Slide Number Placeholder 50">
            <a:extLst>
              <a:ext uri="{FF2B5EF4-FFF2-40B4-BE49-F238E27FC236}">
                <a16:creationId xmlns:a16="http://schemas.microsoft.com/office/drawing/2014/main" id="{743CAFAF-E7CA-8E81-FD02-E149EA13888A}"/>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31</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2772866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3241885" y="4374751"/>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3050126" y="3872146"/>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3050126" y="3872146"/>
                <a:ext cx="715161" cy="461665"/>
              </a:xfrm>
              <a:prstGeom prst="rect">
                <a:avLst/>
              </a:prstGeom>
              <a:blipFill>
                <a:blip r:embed="rId3"/>
                <a:stretch>
                  <a:fillRect b="-1316"/>
                </a:stretch>
              </a:blipFill>
            </p:spPr>
            <p:txBody>
              <a:bodyPr/>
              <a:lstStyle/>
              <a:p>
                <a:r>
                  <a:rPr lang="zh-CN" alt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669507" y="4374751"/>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2488022" y="3882421"/>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2488022" y="3882421"/>
                <a:ext cx="715161" cy="461665"/>
              </a:xfrm>
              <a:prstGeom prst="rect">
                <a:avLst/>
              </a:prstGeom>
              <a:blipFill>
                <a:blip r:embed="rId4"/>
                <a:stretch>
                  <a:fillRect/>
                </a:stretch>
              </a:blipFill>
            </p:spPr>
            <p:txBody>
              <a:bodyPr/>
              <a:lstStyle/>
              <a:p>
                <a:r>
                  <a:rPr lang="zh-CN" alt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2107404" y="4374751"/>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933637" y="3851557"/>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933637" y="3851557"/>
                <a:ext cx="715161" cy="461665"/>
              </a:xfrm>
              <a:prstGeom prst="rect">
                <a:avLst/>
              </a:prstGeom>
              <a:blipFill>
                <a:blip r:embed="rId5"/>
                <a:stretch>
                  <a:fillRect b="-9211"/>
                </a:stretch>
              </a:blipFill>
            </p:spPr>
            <p:txBody>
              <a:bodyPr/>
              <a:lstStyle/>
              <a:p>
                <a:r>
                  <a:rPr lang="zh-CN" alt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822095" y="4918698"/>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2240017" y="5198536"/>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2240017" y="4916688"/>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3385885" y="4916688"/>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961474" y="6354702"/>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961474" y="6354702"/>
                <a:ext cx="715161" cy="461665"/>
              </a:xfrm>
              <a:prstGeom prst="rect">
                <a:avLst/>
              </a:prstGeom>
              <a:blipFill>
                <a:blip r:embed="rId6"/>
                <a:stretch>
                  <a:fillRect b="-1316"/>
                </a:stretch>
              </a:blipFill>
            </p:spPr>
            <p:txBody>
              <a:bodyPr/>
              <a:lstStyle/>
              <a:p>
                <a:r>
                  <a:rPr lang="zh-CN" alt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2599755" y="6217484"/>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5" name="矩形 24">
            <a:extLst>
              <a:ext uri="{FF2B5EF4-FFF2-40B4-BE49-F238E27FC236}">
                <a16:creationId xmlns:a16="http://schemas.microsoft.com/office/drawing/2014/main" id="{0996E6CE-4CCF-813C-64B9-448830884C29}"/>
              </a:ext>
            </a:extLst>
          </p:cNvPr>
          <p:cNvSpPr/>
          <p:nvPr/>
        </p:nvSpPr>
        <p:spPr>
          <a:xfrm>
            <a:off x="5466788" y="437732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5275029" y="387472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5275029" y="3874724"/>
                <a:ext cx="715161" cy="461665"/>
              </a:xfrm>
              <a:prstGeom prst="rect">
                <a:avLst/>
              </a:prstGeom>
              <a:blipFill>
                <a:blip r:embed="rId7"/>
                <a:stretch>
                  <a:fillRect b="-1333"/>
                </a:stretch>
              </a:blipFill>
            </p:spPr>
            <p:txBody>
              <a:bodyPr/>
              <a:lstStyle/>
              <a:p>
                <a:r>
                  <a:rPr lang="zh-CN" alt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4894409" y="4377328"/>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4712925" y="3884998"/>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4712925" y="3884998"/>
                <a:ext cx="715161" cy="461665"/>
              </a:xfrm>
              <a:prstGeom prst="rect">
                <a:avLst/>
              </a:prstGeom>
              <a:blipFill>
                <a:blip r:embed="rId8"/>
                <a:stretch>
                  <a:fillRect b="-1316"/>
                </a:stretch>
              </a:blipFill>
            </p:spPr>
            <p:txBody>
              <a:bodyPr/>
              <a:lstStyle/>
              <a:p>
                <a:r>
                  <a:rPr lang="zh-CN" alt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4332307" y="4377328"/>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4158540" y="385413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4158540" y="3854134"/>
                <a:ext cx="715161" cy="461665"/>
              </a:xfrm>
              <a:prstGeom prst="rect">
                <a:avLst/>
              </a:prstGeom>
              <a:blipFill>
                <a:blip r:embed="rId9"/>
                <a:stretch>
                  <a:fillRect b="-10526"/>
                </a:stretch>
              </a:blipFill>
            </p:spPr>
            <p:txBody>
              <a:bodyPr/>
              <a:lstStyle/>
              <a:p>
                <a:r>
                  <a:rPr lang="zh-CN" alt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5046997" y="4921275"/>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4464920" y="5201113"/>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4464920" y="491926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5610788" y="4919266"/>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5186377" y="635728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5186377" y="6357280"/>
                <a:ext cx="715161" cy="461665"/>
              </a:xfrm>
              <a:prstGeom prst="rect">
                <a:avLst/>
              </a:prstGeom>
              <a:blipFill>
                <a:blip r:embed="rId10"/>
                <a:stretch>
                  <a:fillRect/>
                </a:stretch>
              </a:blipFill>
            </p:spPr>
            <p:txBody>
              <a:bodyPr/>
              <a:lstStyle/>
              <a:p>
                <a:r>
                  <a:rPr lang="zh-CN" alt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4824657" y="6220061"/>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7707124" y="437990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7515365" y="387730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7515365" y="3877300"/>
                <a:ext cx="715161" cy="461665"/>
              </a:xfrm>
              <a:prstGeom prst="rect">
                <a:avLst/>
              </a:prstGeom>
              <a:blipFill>
                <a:blip r:embed="rId11"/>
                <a:stretch>
                  <a:fillRect b="-1316"/>
                </a:stretch>
              </a:blipFill>
            </p:spPr>
            <p:txBody>
              <a:bodyPr/>
              <a:lstStyle/>
              <a:p>
                <a:r>
                  <a:rPr lang="zh-CN" alt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7134745" y="4379904"/>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6953261" y="3887574"/>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6953261" y="3887574"/>
                <a:ext cx="715161" cy="461665"/>
              </a:xfrm>
              <a:prstGeom prst="rect">
                <a:avLst/>
              </a:prstGeom>
              <a:blipFill>
                <a:blip r:embed="rId12"/>
                <a:stretch>
                  <a:fillRect b="-1333"/>
                </a:stretch>
              </a:blipFill>
            </p:spPr>
            <p:txBody>
              <a:bodyPr/>
              <a:lstStyle/>
              <a:p>
                <a:r>
                  <a:rPr lang="zh-CN" alt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6572643" y="4379904"/>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6398876" y="385671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6398876" y="3856710"/>
                <a:ext cx="715161" cy="461665"/>
              </a:xfrm>
              <a:prstGeom prst="rect">
                <a:avLst/>
              </a:prstGeom>
              <a:blipFill>
                <a:blip r:embed="rId13"/>
                <a:stretch>
                  <a:fillRect b="-10667"/>
                </a:stretch>
              </a:blipFill>
            </p:spPr>
            <p:txBody>
              <a:bodyPr/>
              <a:lstStyle/>
              <a:p>
                <a:r>
                  <a:rPr lang="zh-CN" alt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7287333" y="4923851"/>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6705256" y="5203689"/>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6705256" y="492184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7851124" y="492184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7426713" y="6359856"/>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7426713" y="6359856"/>
                <a:ext cx="715161" cy="461665"/>
              </a:xfrm>
              <a:prstGeom prst="rect">
                <a:avLst/>
              </a:prstGeom>
              <a:blipFill>
                <a:blip r:embed="rId14"/>
                <a:stretch>
                  <a:fillRect b="-1316"/>
                </a:stretch>
              </a:blipFill>
            </p:spPr>
            <p:txBody>
              <a:bodyPr/>
              <a:lstStyle/>
              <a:p>
                <a:r>
                  <a:rPr lang="zh-CN" alt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7064993" y="6222637"/>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9986043" y="439019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9794284" y="3887590"/>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𝑣</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9794284" y="3887590"/>
                <a:ext cx="715161" cy="461665"/>
              </a:xfrm>
              <a:prstGeom prst="rect">
                <a:avLst/>
              </a:prstGeom>
              <a:blipFill>
                <a:blip r:embed="rId15"/>
                <a:stretch>
                  <a:fillRect b="-1333"/>
                </a:stretch>
              </a:blipFill>
            </p:spPr>
            <p:txBody>
              <a:bodyPr/>
              <a:lstStyle/>
              <a:p>
                <a:r>
                  <a:rPr lang="zh-CN" alt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9413664" y="4390195"/>
            <a:ext cx="288000" cy="540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9232180" y="3897865"/>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𝑘</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9232180" y="3897865"/>
                <a:ext cx="715161" cy="461665"/>
              </a:xfrm>
              <a:prstGeom prst="rect">
                <a:avLst/>
              </a:prstGeom>
              <a:blipFill>
                <a:blip r:embed="rId16"/>
                <a:stretch>
                  <a:fillRect b="-1316"/>
                </a:stretch>
              </a:blipFill>
            </p:spPr>
            <p:txBody>
              <a:bodyPr/>
              <a:lstStyle/>
              <a:p>
                <a:r>
                  <a:rPr lang="zh-CN" alt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8851561" y="4390195"/>
            <a:ext cx="288000" cy="540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19170">
              <a:buClr>
                <a:srgbClr val="000000"/>
              </a:buClr>
            </a:pPr>
            <a:r>
              <a:rPr lang="en-US" sz="1400" b="1" kern="0" dirty="0">
                <a:solidFill>
                  <a:prstClr val="black"/>
                </a:solidFill>
                <a:latin typeface="Corbel" panose="020B0503020204020204"/>
                <a:sym typeface="Arial"/>
              </a:rPr>
              <a:t>O O</a:t>
            </a:r>
            <a:endParaRPr lang="zh-TW" altLang="en-US" sz="14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8677794" y="3867001"/>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𝑞</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8677794" y="3867001"/>
                <a:ext cx="715161" cy="461665"/>
              </a:xfrm>
              <a:prstGeom prst="rect">
                <a:avLst/>
              </a:prstGeom>
              <a:blipFill>
                <a:blip r:embed="rId17"/>
                <a:stretch>
                  <a:fillRect b="-10526"/>
                </a:stretch>
              </a:blipFill>
            </p:spPr>
            <p:txBody>
              <a:bodyPr/>
              <a:lstStyle/>
              <a:p>
                <a:r>
                  <a:rPr lang="zh-CN" alt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9566252" y="4934142"/>
            <a:ext cx="0" cy="50887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8984175" y="5213980"/>
            <a:ext cx="1145867"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8984175" y="493213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10130043" y="4932132"/>
            <a:ext cx="0" cy="27149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9705632" y="6370146"/>
                <a:ext cx="715161" cy="461665"/>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en-US" altLang="zh-TW" sz="2400" kern="0">
                              <a:solidFill>
                                <a:srgbClr val="000000"/>
                              </a:solidFill>
                              <a:latin typeface="Cambria Math" panose="02040503050406030204" pitchFamily="18" charset="0"/>
                              <a:sym typeface="Arial"/>
                            </a:rPr>
                            <m:t>𝑥</m:t>
                          </m:r>
                        </m:e>
                        <m:sub>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9705632" y="6370146"/>
                <a:ext cx="715161" cy="461665"/>
              </a:xfrm>
              <a:prstGeom prst="rect">
                <a:avLst/>
              </a:prstGeom>
              <a:blipFill>
                <a:blip r:embed="rId18"/>
                <a:stretch>
                  <a:fillRect/>
                </a:stretch>
              </a:blipFill>
            </p:spPr>
            <p:txBody>
              <a:bodyPr/>
              <a:lstStyle/>
              <a:p>
                <a:r>
                  <a:rPr lang="zh-CN" alt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9343912" y="6232928"/>
            <a:ext cx="1361440"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2479515" y="3380596"/>
            <a:ext cx="353685" cy="6597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4777191" y="3389063"/>
            <a:ext cx="269907" cy="6345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6982601" y="3397921"/>
            <a:ext cx="287337" cy="624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9233560" y="3423321"/>
            <a:ext cx="296736" cy="6174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2305823" y="283114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2305823" y="2831140"/>
                <a:ext cx="557076" cy="385555"/>
              </a:xfrm>
              <a:prstGeom prst="rect">
                <a:avLst/>
              </a:prstGeom>
              <a:blipFill>
                <a:blip r:embed="rId19"/>
                <a:stretch>
                  <a:fillRect l="-7609" r="-4348" b="-9375"/>
                </a:stretch>
              </a:blipFill>
            </p:spPr>
            <p:txBody>
              <a:bodyPr/>
              <a:lstStyle/>
              <a:p>
                <a:r>
                  <a:rPr lang="zh-CN" alt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2389515" y="32005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4578421" y="283114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4578421" y="2831140"/>
                <a:ext cx="557076" cy="385555"/>
              </a:xfrm>
              <a:prstGeom prst="rect">
                <a:avLst/>
              </a:prstGeom>
              <a:blipFill>
                <a:blip r:embed="rId20"/>
                <a:stretch>
                  <a:fillRect l="-7692" r="-5495" b="-9375"/>
                </a:stretch>
              </a:blipFill>
            </p:spPr>
            <p:txBody>
              <a:bodyPr/>
              <a:lstStyle/>
              <a:p>
                <a:r>
                  <a:rPr lang="zh-CN" alt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4687191" y="3209063"/>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sp>
        <p:nvSpPr>
          <p:cNvPr id="64" name="橢圓 110">
            <a:extLst>
              <a:ext uri="{FF2B5EF4-FFF2-40B4-BE49-F238E27FC236}">
                <a16:creationId xmlns:a16="http://schemas.microsoft.com/office/drawing/2014/main" id="{06AC2E08-CA5A-4B42-69CB-12C009C8481B}"/>
              </a:ext>
            </a:extLst>
          </p:cNvPr>
          <p:cNvSpPr/>
          <p:nvPr/>
        </p:nvSpPr>
        <p:spPr>
          <a:xfrm>
            <a:off x="6892600" y="32179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sp>
        <p:nvSpPr>
          <p:cNvPr id="65" name="橢圓 113">
            <a:extLst>
              <a:ext uri="{FF2B5EF4-FFF2-40B4-BE49-F238E27FC236}">
                <a16:creationId xmlns:a16="http://schemas.microsoft.com/office/drawing/2014/main" id="{090BA7A6-12CB-8FC4-1962-4237260C4A22}"/>
              </a:ext>
            </a:extLst>
          </p:cNvPr>
          <p:cNvSpPr/>
          <p:nvPr/>
        </p:nvSpPr>
        <p:spPr>
          <a:xfrm>
            <a:off x="9143560" y="32433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TW" altLang="en-US" sz="1400" kern="0">
              <a:solidFill>
                <a:prstClr val="white"/>
              </a:solidFill>
              <a:latin typeface="Corbel" panose="020B0503020204020204"/>
              <a:ea typeface="新細明體" panose="02020500000000000000" pitchFamily="18" charset="-120"/>
              <a:sym typeface="Arial"/>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3407706" y="3423322"/>
            <a:ext cx="5825855" cy="6435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3422331" y="3397921"/>
            <a:ext cx="3560269" cy="6614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808334" y="3389063"/>
            <a:ext cx="1968857" cy="6517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2262416" y="3380595"/>
            <a:ext cx="217099" cy="6510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6729619" y="283114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6729619" y="2831140"/>
                <a:ext cx="557076" cy="385555"/>
              </a:xfrm>
              <a:prstGeom prst="rect">
                <a:avLst/>
              </a:prstGeom>
              <a:blipFill>
                <a:blip r:embed="rId21"/>
                <a:stretch>
                  <a:fillRect l="-8791" r="-5495"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9085484" y="2847362"/>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r>
                            <a:rPr lang="zh-TW" altLang="en-US" sz="2400" kern="0">
                              <a:solidFill>
                                <a:srgbClr val="000000"/>
                              </a:solidFill>
                              <a:latin typeface="Cambria Math" panose="02040503050406030204" pitchFamily="18" charset="0"/>
                              <a:sym typeface="Arial"/>
                            </a:rPr>
                            <m:t>𝛼</m:t>
                          </m:r>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9085484" y="2847362"/>
                <a:ext cx="557076" cy="385555"/>
              </a:xfrm>
              <a:prstGeom prst="rect">
                <a:avLst/>
              </a:prstGeom>
              <a:blipFill>
                <a:blip r:embed="rId22"/>
                <a:stretch>
                  <a:fillRect l="-7609" r="-4348" b="-11111"/>
                </a:stretch>
              </a:blipFill>
            </p:spPr>
            <p:txBody>
              <a:bodyPr/>
              <a:lstStyle/>
              <a:p>
                <a:r>
                  <a:rPr lang="zh-CN" alt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7521975" y="283327"/>
            <a:ext cx="4424604" cy="828454"/>
          </a:xfrm>
          <a:prstGeom prst="wedgeRoundRectCallout">
            <a:avLst>
              <a:gd name="adj1" fmla="val -29909"/>
              <a:gd name="adj2" fmla="val 93908"/>
              <a:gd name="adj3" fmla="val 16667"/>
            </a:avLst>
          </a:prstGeom>
          <a:solidFill>
            <a:schemeClr val="accent2">
              <a:lumMod val="20000"/>
              <a:lumOff val="80000"/>
            </a:schemeClr>
          </a:solidFill>
        </p:spPr>
        <p:txBody>
          <a:bodyPr wrap="square" rtlCol="0">
            <a:spAutoFit/>
          </a:bodyPr>
          <a:lstStyle/>
          <a:p>
            <a:pPr defTabSz="1219170">
              <a:buClr>
                <a:srgbClr val="000000"/>
              </a:buClr>
            </a:pPr>
            <a:r>
              <a:rPr lang="en-US" altLang="zh-TW" sz="2133" kern="0" dirty="0">
                <a:solidFill>
                  <a:prstClr val="black"/>
                </a:solidFill>
                <a:latin typeface="Corbel" panose="020B0503020204020204" pitchFamily="34" charset="0"/>
                <a:cs typeface="Arial"/>
                <a:sym typeface="Arial"/>
              </a:rPr>
              <a:t>One issue: the model doesn’t know word positions/ordering.  </a:t>
            </a:r>
            <a:endParaRPr lang="zh-TW" altLang="en-US" sz="2133" kern="0" dirty="0">
              <a:solidFill>
                <a:prstClr val="black"/>
              </a:solidFill>
              <a:latin typeface="Corbel" panose="020B0503020204020204" pitchFamily="34" charset="0"/>
              <a:cs typeface="Arial"/>
              <a:sym typeface="Arial"/>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2476993" y="2061324"/>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4795329" y="204030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7001694" y="205016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9270980" y="2058369"/>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2170573" y="2301044"/>
            <a:ext cx="7907513" cy="4364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r>
              <a:rPr lang="en-US" altLang="zh-TW" sz="2800" kern="0" dirty="0" err="1">
                <a:solidFill>
                  <a:prstClr val="black"/>
                </a:solidFill>
                <a:latin typeface="Corbel" panose="020B0503020204020204"/>
                <a:ea typeface="新細明體" panose="02020500000000000000" pitchFamily="18" charset="-120"/>
                <a:sym typeface="Arial"/>
              </a:rPr>
              <a:t>Softmax</a:t>
            </a:r>
            <a:endParaRPr lang="zh-TW" altLang="en-US" sz="2800"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2329572" y="163196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1</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2329572" y="1631960"/>
                <a:ext cx="557076" cy="385555"/>
              </a:xfrm>
              <a:prstGeom prst="rect">
                <a:avLst/>
              </a:prstGeom>
              <a:blipFill>
                <a:blip r:embed="rId23"/>
                <a:stretch>
                  <a:fillRect l="-7609" t="-15873" r="-2717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4602171" y="163196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2</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4602171" y="1631960"/>
                <a:ext cx="557076" cy="385555"/>
              </a:xfrm>
              <a:prstGeom prst="rect">
                <a:avLst/>
              </a:prstGeom>
              <a:blipFill>
                <a:blip r:embed="rId24"/>
                <a:stretch>
                  <a:fillRect l="-8791" t="-15873" r="-2747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6753368" y="1631960"/>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3</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6753368" y="1631960"/>
                <a:ext cx="557076" cy="385555"/>
              </a:xfrm>
              <a:prstGeom prst="rect">
                <a:avLst/>
              </a:prstGeom>
              <a:blipFill>
                <a:blip r:embed="rId25"/>
                <a:stretch>
                  <a:fillRect l="-8791" t="-15873" r="-2747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9109233" y="1648182"/>
                <a:ext cx="557076" cy="38555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2400" i="1" kern="0">
                              <a:solidFill>
                                <a:srgbClr val="000000"/>
                              </a:solidFill>
                              <a:latin typeface="Cambria Math" panose="02040503050406030204" pitchFamily="18" charset="0"/>
                              <a:sym typeface="Arial"/>
                            </a:rPr>
                          </m:ctrlPr>
                        </m:sSubPr>
                        <m:e>
                          <m:acc>
                            <m:accPr>
                              <m:chr m:val="̂"/>
                              <m:ctrlPr>
                                <a:rPr lang="zh-TW" altLang="en-US" sz="2400" i="1" kern="0">
                                  <a:solidFill>
                                    <a:srgbClr val="000000"/>
                                  </a:solidFill>
                                  <a:latin typeface="Cambria Math" panose="02040503050406030204" pitchFamily="18" charset="0"/>
                                  <a:sym typeface="Arial"/>
                                </a:rPr>
                              </m:ctrlPr>
                            </m:accPr>
                            <m:e>
                              <m:r>
                                <a:rPr lang="zh-TW" altLang="en-US" sz="2400" kern="0">
                                  <a:solidFill>
                                    <a:srgbClr val="000000"/>
                                  </a:solidFill>
                                  <a:latin typeface="Cambria Math" panose="02040503050406030204" pitchFamily="18" charset="0"/>
                                  <a:sym typeface="Arial"/>
                                </a:rPr>
                                <m:t>𝛼</m:t>
                              </m:r>
                            </m:e>
                          </m:acc>
                        </m:e>
                        <m:sub>
                          <m:r>
                            <a:rPr lang="en-US" altLang="zh-TW" sz="2400" kern="0">
                              <a:solidFill>
                                <a:srgbClr val="000000"/>
                              </a:solidFill>
                              <a:latin typeface="Cambria Math" panose="02040503050406030204" pitchFamily="18" charset="0"/>
                              <a:sym typeface="Arial"/>
                            </a:rPr>
                            <m:t>1</m:t>
                          </m:r>
                          <m:r>
                            <a:rPr lang="en-US" altLang="zh-TW" sz="2400" kern="0">
                              <a:solidFill>
                                <a:srgbClr val="000000"/>
                              </a:solidFill>
                              <a:latin typeface="Cambria Math" panose="02040503050406030204" pitchFamily="18" charset="0"/>
                              <a:sym typeface="Arial"/>
                            </a:rPr>
                            <m:t>,</m:t>
                          </m:r>
                          <m:r>
                            <a:rPr lang="en-US" altLang="zh-TW" sz="2400" kern="0">
                              <a:solidFill>
                                <a:srgbClr val="000000"/>
                              </a:solidFill>
                              <a:latin typeface="Cambria Math" panose="02040503050406030204" pitchFamily="18" charset="0"/>
                              <a:sym typeface="Arial"/>
                            </a:rPr>
                            <m:t>4</m:t>
                          </m:r>
                        </m:sub>
                      </m:sSub>
                    </m:oMath>
                  </m:oMathPara>
                </a14:m>
                <a:endParaRPr lang="zh-TW" altLang="en-US" sz="2400" kern="0" dirty="0">
                  <a:solidFill>
                    <a:srgbClr val="000000"/>
                  </a:solidFill>
                  <a:latin typeface="Corbel" panose="020B0503020204020204" pitchFamily="34" charset="0"/>
                  <a:cs typeface="Arial"/>
                  <a:sym typeface="Arial"/>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9109233" y="1648182"/>
                <a:ext cx="557076" cy="385555"/>
              </a:xfrm>
              <a:prstGeom prst="rect">
                <a:avLst/>
              </a:prstGeom>
              <a:blipFill>
                <a:blip r:embed="rId26"/>
                <a:stretch>
                  <a:fillRect l="-7609" t="-14063" r="-27174" b="-9375"/>
                </a:stretch>
              </a:blipFill>
            </p:spPr>
            <p:txBody>
              <a:bodyPr/>
              <a:lstStyle/>
              <a:p>
                <a:r>
                  <a:rPr lang="zh-CN" alt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3346575" y="1927474"/>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3238361" y="1721483"/>
            <a:ext cx="216427" cy="205991"/>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891129" y="1824479"/>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3079004" y="264979"/>
            <a:ext cx="527139"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defTabSz="1219170">
              <a:buClr>
                <a:srgbClr val="000000"/>
              </a:buClr>
            </a:pPr>
            <a:r>
              <a:rPr lang="en-US" sz="1867" b="1" kern="0" dirty="0">
                <a:solidFill>
                  <a:prstClr val="black"/>
                </a:solidFill>
                <a:latin typeface="Corbel" panose="020B0503020204020204"/>
                <a:sym typeface="Arial"/>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3230608" y="899208"/>
            <a:ext cx="231933" cy="216427"/>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5597494" y="1933094"/>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5489280" y="1727103"/>
            <a:ext cx="216427" cy="205991"/>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5142048" y="1830099"/>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7820921" y="1923796"/>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7712707" y="1717805"/>
            <a:ext cx="216427" cy="205991"/>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7365475" y="1820801"/>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10111899" y="1933094"/>
            <a:ext cx="18143" cy="2116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10003685" y="1727103"/>
            <a:ext cx="216427" cy="205991"/>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9656453" y="1830099"/>
            <a:ext cx="347232" cy="26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6423121" y="-1961676"/>
            <a:ext cx="611471" cy="6766088"/>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5282281" y="-820836"/>
            <a:ext cx="602172" cy="4475109"/>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4165918" y="295527"/>
            <a:ext cx="611471" cy="225168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3043268" y="1418175"/>
            <a:ext cx="605851" cy="76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3167540" y="719412"/>
            <a:ext cx="354832" cy="4765"/>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3642053" y="62870"/>
                <a:ext cx="1806777" cy="79669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2133" i="1" kern="0">
                              <a:solidFill>
                                <a:srgbClr val="000000"/>
                              </a:solidFill>
                              <a:latin typeface="Cambria Math" panose="02040503050406030204" pitchFamily="18" charset="0"/>
                              <a:sym typeface="Arial"/>
                            </a:rPr>
                          </m:ctrlPr>
                        </m:sSupPr>
                        <m:e>
                          <m:r>
                            <a:rPr lang="en-US" altLang="zh-TW" sz="2133" kern="0">
                              <a:solidFill>
                                <a:srgbClr val="000000"/>
                              </a:solidFill>
                              <a:latin typeface="Cambria Math" panose="02040503050406030204" pitchFamily="18" charset="0"/>
                              <a:sym typeface="Arial"/>
                            </a:rPr>
                            <m:t>𝑏</m:t>
                          </m:r>
                        </m:e>
                        <m:sup>
                          <m:r>
                            <a:rPr lang="en-US" altLang="zh-TW" sz="2133" kern="0">
                              <a:solidFill>
                                <a:srgbClr val="000000"/>
                              </a:solidFill>
                              <a:latin typeface="Cambria Math" panose="02040503050406030204" pitchFamily="18" charset="0"/>
                              <a:sym typeface="Arial"/>
                            </a:rPr>
                            <m:t>1</m:t>
                          </m:r>
                        </m:sup>
                      </m:sSup>
                      <m:r>
                        <a:rPr lang="en-US" altLang="zh-TW" sz="2133" kern="0">
                          <a:solidFill>
                            <a:srgbClr val="000000"/>
                          </a:solidFill>
                          <a:latin typeface="Cambria Math" panose="02040503050406030204" pitchFamily="18" charset="0"/>
                          <a:sym typeface="Arial"/>
                        </a:rPr>
                        <m:t>=</m:t>
                      </m:r>
                      <m:nary>
                        <m:naryPr>
                          <m:chr m:val="∑"/>
                          <m:supHide m:val="on"/>
                          <m:ctrlPr>
                            <a:rPr lang="en-US" altLang="zh-TW" sz="2133" i="1" kern="0">
                              <a:solidFill>
                                <a:srgbClr val="000000"/>
                              </a:solidFill>
                              <a:latin typeface="Cambria Math" panose="02040503050406030204" pitchFamily="18" charset="0"/>
                              <a:sym typeface="Arial"/>
                            </a:rPr>
                          </m:ctrlPr>
                        </m:naryPr>
                        <m:sub>
                          <m:r>
                            <m:rPr>
                              <m:brk m:alnAt="7"/>
                            </m:rPr>
                            <a:rPr lang="en-US" altLang="zh-TW" sz="2133" kern="0">
                              <a:solidFill>
                                <a:srgbClr val="000000"/>
                              </a:solidFill>
                              <a:latin typeface="Cambria Math" panose="02040503050406030204" pitchFamily="18" charset="0"/>
                              <a:sym typeface="Arial"/>
                            </a:rPr>
                            <m:t>𝑖</m:t>
                          </m:r>
                        </m:sub>
                        <m:sup/>
                        <m:e>
                          <m:sSub>
                            <m:sSubPr>
                              <m:ctrlPr>
                                <a:rPr lang="en-US" altLang="zh-TW" sz="2133" i="1" kern="0">
                                  <a:solidFill>
                                    <a:srgbClr val="000000"/>
                                  </a:solidFill>
                                  <a:latin typeface="Cambria Math" panose="02040503050406030204" pitchFamily="18" charset="0"/>
                                  <a:sym typeface="Arial"/>
                                </a:rPr>
                              </m:ctrlPr>
                            </m:sSubPr>
                            <m:e>
                              <m:acc>
                                <m:accPr>
                                  <m:chr m:val="̂"/>
                                  <m:ctrlPr>
                                    <a:rPr lang="zh-TW" altLang="en-US" sz="2133" i="1" kern="0">
                                      <a:solidFill>
                                        <a:srgbClr val="000000"/>
                                      </a:solidFill>
                                      <a:latin typeface="Cambria Math" panose="02040503050406030204" pitchFamily="18" charset="0"/>
                                      <a:sym typeface="Arial"/>
                                    </a:rPr>
                                  </m:ctrlPr>
                                </m:accPr>
                                <m:e>
                                  <m:r>
                                    <a:rPr lang="zh-TW" altLang="en-US" sz="2133" kern="0">
                                      <a:solidFill>
                                        <a:srgbClr val="000000"/>
                                      </a:solidFill>
                                      <a:latin typeface="Cambria Math" panose="02040503050406030204" pitchFamily="18" charset="0"/>
                                      <a:sym typeface="Arial"/>
                                    </a:rPr>
                                    <m:t>𝛼</m:t>
                                  </m:r>
                                </m:e>
                              </m:acc>
                            </m:e>
                            <m:sub>
                              <m:r>
                                <a:rPr lang="en-US" altLang="zh-TW" sz="2133" kern="0">
                                  <a:solidFill>
                                    <a:srgbClr val="000000"/>
                                  </a:solidFill>
                                  <a:latin typeface="Cambria Math" panose="02040503050406030204" pitchFamily="18" charset="0"/>
                                  <a:sym typeface="Arial"/>
                                </a:rPr>
                                <m:t>1</m:t>
                              </m:r>
                              <m:r>
                                <a:rPr lang="en-US" altLang="zh-TW" sz="2133" kern="0">
                                  <a:solidFill>
                                    <a:srgbClr val="000000"/>
                                  </a:solidFill>
                                  <a:latin typeface="Cambria Math" panose="02040503050406030204" pitchFamily="18" charset="0"/>
                                  <a:sym typeface="Arial"/>
                                </a:rPr>
                                <m:t>,</m:t>
                              </m:r>
                              <m:r>
                                <a:rPr lang="en-US" altLang="zh-TW" sz="2133" kern="0">
                                  <a:solidFill>
                                    <a:srgbClr val="000000"/>
                                  </a:solidFill>
                                  <a:latin typeface="Cambria Math" panose="02040503050406030204" pitchFamily="18" charset="0"/>
                                  <a:sym typeface="Arial"/>
                                </a:rPr>
                                <m:t>𝑖</m:t>
                              </m:r>
                            </m:sub>
                          </m:sSub>
                          <m:sSup>
                            <m:sSupPr>
                              <m:ctrlPr>
                                <a:rPr lang="en-US" altLang="zh-TW" sz="2133" i="1" kern="0">
                                  <a:solidFill>
                                    <a:srgbClr val="000000"/>
                                  </a:solidFill>
                                  <a:latin typeface="Cambria Math" panose="02040503050406030204" pitchFamily="18" charset="0"/>
                                  <a:sym typeface="Arial"/>
                                </a:rPr>
                              </m:ctrlPr>
                            </m:sSupPr>
                            <m:e>
                              <m:r>
                                <a:rPr lang="en-US" altLang="zh-TW" sz="2133" kern="0">
                                  <a:solidFill>
                                    <a:srgbClr val="000000"/>
                                  </a:solidFill>
                                  <a:latin typeface="Cambria Math" panose="02040503050406030204" pitchFamily="18" charset="0"/>
                                  <a:sym typeface="Arial"/>
                                </a:rPr>
                                <m:t>𝑣</m:t>
                              </m:r>
                            </m:e>
                            <m:sup>
                              <m:r>
                                <a:rPr lang="en-US" altLang="zh-TW" sz="2133" kern="0">
                                  <a:solidFill>
                                    <a:srgbClr val="000000"/>
                                  </a:solidFill>
                                  <a:latin typeface="Cambria Math" panose="02040503050406030204" pitchFamily="18" charset="0"/>
                                  <a:sym typeface="Arial"/>
                                </a:rPr>
                                <m:t>𝑖</m:t>
                              </m:r>
                            </m:sup>
                          </m:sSup>
                          <m:r>
                            <m:rPr>
                              <m:nor/>
                            </m:rPr>
                            <a:rPr lang="zh-TW" altLang="en-US" sz="2133" kern="0" dirty="0">
                              <a:solidFill>
                                <a:srgbClr val="000000"/>
                              </a:solidFill>
                              <a:latin typeface="Corbel" panose="020B0503020204020204" pitchFamily="34" charset="0"/>
                              <a:cs typeface="Arial"/>
                              <a:sym typeface="Arial"/>
                            </a:rPr>
                            <m:t> </m:t>
                          </m:r>
                        </m:e>
                      </m:nary>
                    </m:oMath>
                  </m:oMathPara>
                </a14:m>
                <a:endParaRPr lang="zh-TW" altLang="en-US" sz="2133" kern="0" dirty="0">
                  <a:solidFill>
                    <a:srgbClr val="000000"/>
                  </a:solidFill>
                  <a:latin typeface="Corbel" panose="020B0503020204020204" pitchFamily="34" charset="0"/>
                  <a:cs typeface="Arial"/>
                  <a:sym typeface="Arial"/>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3642053" y="62870"/>
                <a:ext cx="1806777" cy="796693"/>
              </a:xfrm>
              <a:prstGeom prst="rect">
                <a:avLst/>
              </a:prstGeom>
              <a:blipFill>
                <a:blip r:embed="rId27"/>
                <a:stretch>
                  <a:fillRect/>
                </a:stretch>
              </a:blipFill>
            </p:spPr>
            <p:txBody>
              <a:bodyPr/>
              <a:lstStyle/>
              <a:p>
                <a:r>
                  <a:rPr lang="zh-CN" altLang="en-US">
                    <a:noFill/>
                  </a:rPr>
                  <a:t> </a:t>
                </a:r>
              </a:p>
            </p:txBody>
          </p:sp>
        </mc:Fallback>
      </mc:AlternateContent>
      <p:sp>
        <p:nvSpPr>
          <p:cNvPr id="100" name="Rectangle 99">
            <a:extLst>
              <a:ext uri="{FF2B5EF4-FFF2-40B4-BE49-F238E27FC236}">
                <a16:creationId xmlns:a16="http://schemas.microsoft.com/office/drawing/2014/main" id="{DECE03F9-05B4-7883-9F03-7F7130BB62D2}"/>
              </a:ext>
            </a:extLst>
          </p:cNvPr>
          <p:cNvSpPr/>
          <p:nvPr/>
        </p:nvSpPr>
        <p:spPr>
          <a:xfrm>
            <a:off x="1801245" y="5812493"/>
            <a:ext cx="1204008" cy="27940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2165097" y="5952193"/>
                <a:ext cx="542976" cy="37965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1867" i="1" kern="0">
                              <a:solidFill>
                                <a:srgbClr val="000000"/>
                              </a:solidFill>
                              <a:latin typeface="Cambria Math" panose="02040503050406030204" pitchFamily="18" charset="0"/>
                              <a:sym typeface="Arial"/>
                            </a:rPr>
                          </m:ctrlPr>
                        </m:sSubPr>
                        <m:e>
                          <m:r>
                            <a:rPr lang="en-US" altLang="zh-TW" sz="1867" kern="0">
                              <a:solidFill>
                                <a:srgbClr val="000000"/>
                              </a:solidFill>
                              <a:latin typeface="Cambria Math" panose="02040503050406030204" pitchFamily="18" charset="0"/>
                              <a:sym typeface="Arial"/>
                            </a:rPr>
                            <m:t>𝑝</m:t>
                          </m:r>
                        </m:e>
                        <m:sub>
                          <m:r>
                            <a:rPr lang="en-US" altLang="zh-TW" sz="1867" kern="0">
                              <a:solidFill>
                                <a:srgbClr val="000000"/>
                              </a:solidFill>
                              <a:latin typeface="Cambria Math" panose="02040503050406030204" pitchFamily="18" charset="0"/>
                              <a:sym typeface="Arial"/>
                            </a:rPr>
                            <m:t>1</m:t>
                          </m:r>
                        </m:sub>
                      </m:sSub>
                    </m:oMath>
                  </m:oMathPara>
                </a14:m>
                <a:endParaRPr lang="en-US" sz="1867" kern="0" dirty="0">
                  <a:solidFill>
                    <a:srgbClr val="000000"/>
                  </a:solidFill>
                  <a:latin typeface="Corbel" panose="020B0503020204020204" pitchFamily="34" charset="0"/>
                  <a:cs typeface="Arial"/>
                  <a:sym typeface="Arial"/>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2165097" y="5952193"/>
                <a:ext cx="542976" cy="379656"/>
              </a:xfrm>
              <a:prstGeom prst="rect">
                <a:avLst/>
              </a:prstGeom>
              <a:blipFill>
                <a:blip r:embed="rId28"/>
                <a:stretch>
                  <a:fillRect b="-6349"/>
                </a:stretch>
              </a:blipFill>
            </p:spPr>
            <p:txBody>
              <a:bodyPr/>
              <a:lstStyle/>
              <a:p>
                <a:r>
                  <a:rPr lang="zh-CN" alt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718809" y="5286121"/>
            <a:ext cx="210848" cy="216427"/>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2403249" y="5470325"/>
            <a:ext cx="345899" cy="342168"/>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898238" y="5471377"/>
            <a:ext cx="382237" cy="74610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4021516" y="5818464"/>
            <a:ext cx="1204008" cy="27940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4385368" y="5958164"/>
                <a:ext cx="542976" cy="37965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1867" i="1" kern="0">
                              <a:solidFill>
                                <a:srgbClr val="000000"/>
                              </a:solidFill>
                              <a:latin typeface="Cambria Math" panose="02040503050406030204" pitchFamily="18" charset="0"/>
                              <a:sym typeface="Arial"/>
                            </a:rPr>
                          </m:ctrlPr>
                        </m:sSubPr>
                        <m:e>
                          <m:r>
                            <a:rPr lang="en-US" altLang="zh-TW" sz="1867" kern="0">
                              <a:solidFill>
                                <a:srgbClr val="000000"/>
                              </a:solidFill>
                              <a:latin typeface="Cambria Math" panose="02040503050406030204" pitchFamily="18" charset="0"/>
                              <a:sym typeface="Arial"/>
                            </a:rPr>
                            <m:t>𝑝</m:t>
                          </m:r>
                        </m:e>
                        <m:sub>
                          <m:r>
                            <a:rPr lang="en-US" altLang="zh-TW" sz="1867" kern="0">
                              <a:solidFill>
                                <a:srgbClr val="000000"/>
                              </a:solidFill>
                              <a:latin typeface="Cambria Math" panose="02040503050406030204" pitchFamily="18" charset="0"/>
                              <a:sym typeface="Arial"/>
                            </a:rPr>
                            <m:t>2</m:t>
                          </m:r>
                        </m:sub>
                      </m:sSub>
                    </m:oMath>
                  </m:oMathPara>
                </a14:m>
                <a:endParaRPr lang="en-US" sz="1867" kern="0" dirty="0">
                  <a:solidFill>
                    <a:srgbClr val="000000"/>
                  </a:solidFill>
                  <a:latin typeface="Corbel" panose="020B0503020204020204" pitchFamily="34" charset="0"/>
                  <a:cs typeface="Arial"/>
                  <a:sym typeface="Arial"/>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4385368" y="5958164"/>
                <a:ext cx="542976" cy="379656"/>
              </a:xfrm>
              <a:prstGeom prst="rect">
                <a:avLst/>
              </a:prstGeom>
              <a:blipFill>
                <a:blip r:embed="rId29"/>
                <a:stretch>
                  <a:fillRect b="-6349"/>
                </a:stretch>
              </a:blipFill>
            </p:spPr>
            <p:txBody>
              <a:bodyPr/>
              <a:lstStyle/>
              <a:p>
                <a:r>
                  <a:rPr lang="zh-CN" alt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4623520" y="5476296"/>
            <a:ext cx="345899" cy="342168"/>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5118508" y="5477348"/>
            <a:ext cx="382237" cy="74610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4941295" y="5346008"/>
            <a:ext cx="210848" cy="216427"/>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6259359" y="5825697"/>
            <a:ext cx="1204008" cy="27940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6623211" y="5965397"/>
                <a:ext cx="542976" cy="37965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1867" i="1" kern="0">
                              <a:solidFill>
                                <a:srgbClr val="000000"/>
                              </a:solidFill>
                              <a:latin typeface="Cambria Math" panose="02040503050406030204" pitchFamily="18" charset="0"/>
                              <a:sym typeface="Arial"/>
                            </a:rPr>
                          </m:ctrlPr>
                        </m:sSubPr>
                        <m:e>
                          <m:r>
                            <a:rPr lang="en-US" altLang="zh-TW" sz="1867" kern="0">
                              <a:solidFill>
                                <a:srgbClr val="000000"/>
                              </a:solidFill>
                              <a:latin typeface="Cambria Math" panose="02040503050406030204" pitchFamily="18" charset="0"/>
                              <a:sym typeface="Arial"/>
                            </a:rPr>
                            <m:t>𝑝</m:t>
                          </m:r>
                        </m:e>
                        <m:sub>
                          <m:r>
                            <a:rPr lang="en-US" altLang="zh-TW" sz="1867" kern="0">
                              <a:solidFill>
                                <a:srgbClr val="000000"/>
                              </a:solidFill>
                              <a:latin typeface="Cambria Math" panose="02040503050406030204" pitchFamily="18" charset="0"/>
                              <a:sym typeface="Arial"/>
                            </a:rPr>
                            <m:t>3</m:t>
                          </m:r>
                        </m:sub>
                      </m:sSub>
                    </m:oMath>
                  </m:oMathPara>
                </a14:m>
                <a:endParaRPr lang="en-US" sz="1867" kern="0" dirty="0">
                  <a:solidFill>
                    <a:srgbClr val="000000"/>
                  </a:solidFill>
                  <a:latin typeface="Corbel" panose="020B0503020204020204" pitchFamily="34" charset="0"/>
                  <a:cs typeface="Arial"/>
                  <a:sym typeface="Arial"/>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6623211" y="5965397"/>
                <a:ext cx="542976" cy="379656"/>
              </a:xfrm>
              <a:prstGeom prst="rect">
                <a:avLst/>
              </a:prstGeom>
              <a:blipFill>
                <a:blip r:embed="rId30"/>
                <a:stretch>
                  <a:fillRect b="-6452"/>
                </a:stretch>
              </a:blipFill>
            </p:spPr>
            <p:txBody>
              <a:bodyPr/>
              <a:lstStyle/>
              <a:p>
                <a:r>
                  <a:rPr lang="zh-CN" alt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6861363" y="5483529"/>
            <a:ext cx="345899" cy="342168"/>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7356351" y="5484581"/>
            <a:ext cx="382237" cy="74610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7179137" y="5353241"/>
            <a:ext cx="210848" cy="216427"/>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8534828" y="5833231"/>
            <a:ext cx="1204008" cy="27940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defTabSz="1219170">
              <a:buClr>
                <a:srgbClr val="000000"/>
              </a:buClr>
            </a:pPr>
            <a:r>
              <a:rPr lang="en-US" sz="1867" b="1" kern="0" dirty="0">
                <a:solidFill>
                  <a:prstClr val="black"/>
                </a:solidFill>
                <a:latin typeface="Corbel" panose="020B0503020204020204"/>
                <a:sym typeface="Arial"/>
              </a:rPr>
              <a:t>O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r>
              <a:rPr lang="en-US" sz="1867" b="1" kern="0" dirty="0" err="1">
                <a:solidFill>
                  <a:prstClr val="black"/>
                </a:solidFill>
                <a:latin typeface="Corbel" panose="020B0503020204020204"/>
                <a:sym typeface="Arial"/>
              </a:rPr>
              <a:t>O</a:t>
            </a:r>
            <a:r>
              <a:rPr lang="en-US" sz="1867" b="1" kern="0" dirty="0">
                <a:solidFill>
                  <a:prstClr val="black"/>
                </a:solidFill>
                <a:latin typeface="Corbel" panose="020B0503020204020204"/>
                <a:sym typeface="Arial"/>
              </a:rPr>
              <a:t> </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8898680" y="5972931"/>
                <a:ext cx="542976" cy="37965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TW" sz="1867" i="1" kern="0">
                              <a:solidFill>
                                <a:srgbClr val="000000"/>
                              </a:solidFill>
                              <a:latin typeface="Cambria Math" panose="02040503050406030204" pitchFamily="18" charset="0"/>
                              <a:sym typeface="Arial"/>
                            </a:rPr>
                          </m:ctrlPr>
                        </m:sSubPr>
                        <m:e>
                          <m:r>
                            <a:rPr lang="en-US" altLang="zh-TW" sz="1867" kern="0">
                              <a:solidFill>
                                <a:srgbClr val="000000"/>
                              </a:solidFill>
                              <a:latin typeface="Cambria Math" panose="02040503050406030204" pitchFamily="18" charset="0"/>
                              <a:sym typeface="Arial"/>
                            </a:rPr>
                            <m:t>𝑝</m:t>
                          </m:r>
                        </m:e>
                        <m:sub>
                          <m:r>
                            <a:rPr lang="en-US" altLang="zh-TW" sz="1867" kern="0">
                              <a:solidFill>
                                <a:srgbClr val="000000"/>
                              </a:solidFill>
                              <a:latin typeface="Cambria Math" panose="02040503050406030204" pitchFamily="18" charset="0"/>
                              <a:sym typeface="Arial"/>
                            </a:rPr>
                            <m:t>4</m:t>
                          </m:r>
                        </m:sub>
                      </m:sSub>
                    </m:oMath>
                  </m:oMathPara>
                </a14:m>
                <a:endParaRPr lang="en-US" sz="1867" kern="0" dirty="0">
                  <a:solidFill>
                    <a:srgbClr val="000000"/>
                  </a:solidFill>
                  <a:latin typeface="Corbel" panose="020B0503020204020204" pitchFamily="34" charset="0"/>
                  <a:cs typeface="Arial"/>
                  <a:sym typeface="Arial"/>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8898680" y="5972931"/>
                <a:ext cx="542976" cy="379656"/>
              </a:xfrm>
              <a:prstGeom prst="rect">
                <a:avLst/>
              </a:prstGeom>
              <a:blipFill>
                <a:blip r:embed="rId31"/>
                <a:stretch>
                  <a:fillRect b="-6452"/>
                </a:stretch>
              </a:blipFill>
            </p:spPr>
            <p:txBody>
              <a:bodyPr/>
              <a:lstStyle/>
              <a:p>
                <a:r>
                  <a:rPr lang="zh-CN" alt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9136832" y="5491063"/>
            <a:ext cx="345899" cy="342168"/>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9631820" y="5492115"/>
            <a:ext cx="382237" cy="74610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9454607" y="5360775"/>
            <a:ext cx="210848" cy="216427"/>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19170">
                <a:buClr>
                  <a:srgbClr val="000000"/>
                </a:buClr>
              </a:pPr>
              <a:endParaRPr lang="zh-TW" altLang="en-US" sz="1867" kern="0">
                <a:solidFill>
                  <a:prstClr val="black"/>
                </a:solidFill>
                <a:latin typeface="Corbel" panose="020B0503020204020204"/>
                <a:ea typeface="新細明體" panose="02020500000000000000" pitchFamily="18" charset="-120"/>
                <a:sym typeface="Arial"/>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64" name="文字方塊 74">
                <a:extLst>
                  <a:ext uri="{FF2B5EF4-FFF2-40B4-BE49-F238E27FC236}">
                    <a16:creationId xmlns:a16="http://schemas.microsoft.com/office/drawing/2014/main" id="{F098A132-0227-A725-9918-BBF5F00235DE}"/>
                  </a:ext>
                </a:extLst>
              </p:cNvPr>
              <p:cNvSpPr txBox="1"/>
              <p:nvPr/>
            </p:nvSpPr>
            <p:spPr>
              <a:xfrm>
                <a:off x="273412" y="303555"/>
                <a:ext cx="3158117" cy="1089448"/>
              </a:xfrm>
              <a:prstGeom prst="wedgeRoundRectCallout">
                <a:avLst>
                  <a:gd name="adj1" fmla="val -8678"/>
                  <a:gd name="adj2" fmla="val 79743"/>
                  <a:gd name="adj3" fmla="val 16667"/>
                </a:avLst>
              </a:prstGeom>
              <a:solidFill>
                <a:schemeClr val="accent2">
                  <a:lumMod val="20000"/>
                  <a:lumOff val="80000"/>
                </a:schemeClr>
              </a:solidFill>
            </p:spPr>
            <p:txBody>
              <a:bodyPr wrap="square" lIns="0" tIns="0" rIns="0" bIns="0" rtlCol="0">
                <a:spAutoFit/>
              </a:bodyPr>
              <a:lstStyle/>
              <a:p>
                <a:pPr defTabSz="1219170">
                  <a:buClr>
                    <a:srgbClr val="000000"/>
                  </a:buClr>
                </a:pPr>
                <a14:m>
                  <m:oMath xmlns:m="http://schemas.openxmlformats.org/officeDocument/2006/math">
                    <m:sSub>
                      <m:sSubPr>
                        <m:ctrlPr>
                          <a:rPr lang="en-US" altLang="zh-TW" sz="2133" i="1" kern="0">
                            <a:solidFill>
                              <a:prstClr val="black"/>
                            </a:solidFill>
                            <a:latin typeface="Cambria Math" panose="02040503050406030204" pitchFamily="18" charset="0"/>
                            <a:sym typeface="Arial"/>
                          </a:rPr>
                        </m:ctrlPr>
                      </m:sSubPr>
                      <m:e>
                        <m:r>
                          <a:rPr lang="en-US" altLang="zh-TW" sz="2133" kern="0">
                            <a:solidFill>
                              <a:prstClr val="black"/>
                            </a:solidFill>
                            <a:latin typeface="Cambria Math" panose="02040503050406030204" pitchFamily="18" charset="0"/>
                            <a:sym typeface="Arial"/>
                          </a:rPr>
                          <m:t>𝑝</m:t>
                        </m:r>
                      </m:e>
                      <m:sub>
                        <m:r>
                          <a:rPr lang="en-US" altLang="zh-TW" sz="2133" kern="0">
                            <a:solidFill>
                              <a:prstClr val="black"/>
                            </a:solidFill>
                            <a:latin typeface="Cambria Math" panose="02040503050406030204" pitchFamily="18" charset="0"/>
                            <a:sym typeface="Arial"/>
                          </a:rPr>
                          <m:t>𝑖</m:t>
                        </m:r>
                      </m:sub>
                    </m:sSub>
                  </m:oMath>
                </a14:m>
                <a:r>
                  <a:rPr lang="en-US" altLang="zh-TW" sz="2133" kern="0" dirty="0">
                    <a:solidFill>
                      <a:prstClr val="black"/>
                    </a:solidFill>
                    <a:latin typeface="Corbel" panose="020B0503020204020204" pitchFamily="34" charset="0"/>
                    <a:cs typeface="Arial"/>
                    <a:sym typeface="Arial"/>
                  </a:rPr>
                  <a:t> are unique fixed vectors (</a:t>
                </a:r>
                <a:r>
                  <a:rPr lang="en-US" sz="2133" kern="0" dirty="0">
                    <a:solidFill>
                      <a:prstClr val="black"/>
                    </a:solidFill>
                    <a:latin typeface="Corbel" panose="020B0503020204020204" pitchFamily="34" charset="0"/>
                    <a:cs typeface="Arial"/>
                    <a:sym typeface="Arial"/>
                  </a:rPr>
                  <a:t>sinusoidal  functions of varying periods). </a:t>
                </a:r>
                <a:endParaRPr lang="zh-TW" altLang="en-US" sz="2133" kern="0" dirty="0">
                  <a:solidFill>
                    <a:prstClr val="black"/>
                  </a:solidFill>
                  <a:latin typeface="Corbel" panose="020B0503020204020204" pitchFamily="34" charset="0"/>
                  <a:cs typeface="Arial"/>
                  <a:sym typeface="Arial"/>
                </a:endParaRPr>
              </a:p>
            </p:txBody>
          </p:sp>
        </mc:Choice>
        <mc:Fallback xmlns="">
          <p:sp>
            <p:nvSpPr>
              <p:cNvPr id="164" name="文字方塊 74">
                <a:extLst>
                  <a:ext uri="{FF2B5EF4-FFF2-40B4-BE49-F238E27FC236}">
                    <a16:creationId xmlns:a16="http://schemas.microsoft.com/office/drawing/2014/main" id="{F098A132-0227-A725-9918-BBF5F00235DE}"/>
                  </a:ext>
                </a:extLst>
              </p:cNvPr>
              <p:cNvSpPr txBox="1">
                <a:spLocks noRot="1" noChangeAspect="1" noMove="1" noResize="1" noEditPoints="1" noAdjustHandles="1" noChangeArrowheads="1" noChangeShapeType="1" noTextEdit="1"/>
              </p:cNvSpPr>
              <p:nvPr/>
            </p:nvSpPr>
            <p:spPr>
              <a:xfrm>
                <a:off x="273412" y="303555"/>
                <a:ext cx="3158117" cy="1089448"/>
              </a:xfrm>
              <a:prstGeom prst="wedgeRoundRectCallout">
                <a:avLst>
                  <a:gd name="adj1" fmla="val -8678"/>
                  <a:gd name="adj2" fmla="val 79743"/>
                  <a:gd name="adj3" fmla="val 16667"/>
                </a:avLst>
              </a:prstGeom>
              <a:blipFill>
                <a:blip r:embed="rId32"/>
                <a:stretch>
                  <a:fillRect l="-3475" t="-1717" r="-1737"/>
                </a:stretch>
              </a:blipFill>
            </p:spPr>
            <p:txBody>
              <a:bodyPr/>
              <a:lstStyle/>
              <a:p>
                <a:r>
                  <a:rPr lang="zh-CN" altLang="en-US">
                    <a:noFill/>
                  </a:rPr>
                  <a:t> </a:t>
                </a:r>
              </a:p>
            </p:txBody>
          </p:sp>
        </mc:Fallback>
      </mc:AlternateContent>
      <p:pic>
        <p:nvPicPr>
          <p:cNvPr id="46082" name="Picture 2" descr="Well Done Rosette Gold - Badge | Full Size PNG Download | SeekPNG">
            <a:extLst>
              <a:ext uri="{FF2B5EF4-FFF2-40B4-BE49-F238E27FC236}">
                <a16:creationId xmlns:a16="http://schemas.microsoft.com/office/drawing/2014/main" id="{7C97EDC0-A896-2479-6C97-FDB39454AC3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8242" y="2033757"/>
            <a:ext cx="1460077" cy="207308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6017B22-7C21-F04B-4F88-58E7E7CA332C}"/>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32</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28920597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500"/>
                                        <p:tgtEl>
                                          <p:spTgt spid="46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563A916-D9A6-3BB8-F43A-FE12724C0005}"/>
              </a:ext>
            </a:extLst>
          </p:cNvPr>
          <p:cNvSpPr>
            <a:spLocks noGrp="1"/>
          </p:cNvSpPr>
          <p:nvPr>
            <p:ph type="sldNum" sz="quarter" idx="12"/>
          </p:nvPr>
        </p:nvSpPr>
        <p:spPr/>
        <p:txBody>
          <a:bodyPr/>
          <a:lstStyle/>
          <a:p>
            <a:fld id="{494B4E53-BCCB-BE4E-A28A-722B6992CCD5}" type="slidenum">
              <a:rPr lang="en-US" smtClean="0"/>
              <a:pPr/>
              <a:t>33</a:t>
            </a:fld>
            <a:endParaRPr lang="en-US" dirty="0"/>
          </a:p>
        </p:txBody>
      </p:sp>
      <p:pic>
        <p:nvPicPr>
          <p:cNvPr id="6" name="图片 5">
            <a:extLst>
              <a:ext uri="{FF2B5EF4-FFF2-40B4-BE49-F238E27FC236}">
                <a16:creationId xmlns:a16="http://schemas.microsoft.com/office/drawing/2014/main" id="{F50AE937-6DD9-67FB-5A78-546E1FBD404F}"/>
              </a:ext>
            </a:extLst>
          </p:cNvPr>
          <p:cNvPicPr>
            <a:picLocks noChangeAspect="1"/>
          </p:cNvPicPr>
          <p:nvPr/>
        </p:nvPicPr>
        <p:blipFill>
          <a:blip r:embed="rId2"/>
          <a:stretch>
            <a:fillRect/>
          </a:stretch>
        </p:blipFill>
        <p:spPr>
          <a:xfrm>
            <a:off x="2388093" y="1076556"/>
            <a:ext cx="8613744" cy="5558053"/>
          </a:xfrm>
          <a:prstGeom prst="rect">
            <a:avLst/>
          </a:prstGeom>
        </p:spPr>
      </p:pic>
      <p:sp>
        <p:nvSpPr>
          <p:cNvPr id="7" name="标题 1">
            <a:extLst>
              <a:ext uri="{FF2B5EF4-FFF2-40B4-BE49-F238E27FC236}">
                <a16:creationId xmlns:a16="http://schemas.microsoft.com/office/drawing/2014/main" id="{61974375-562E-FC30-D9E4-7DF7DB8547BB}"/>
              </a:ext>
            </a:extLst>
          </p:cNvPr>
          <p:cNvSpPr>
            <a:spLocks noGrp="1"/>
          </p:cNvSpPr>
          <p:nvPr>
            <p:ph type="title"/>
          </p:nvPr>
        </p:nvSpPr>
        <p:spPr>
          <a:xfrm>
            <a:off x="376845" y="366185"/>
            <a:ext cx="11438311" cy="994523"/>
          </a:xfrm>
        </p:spPr>
        <p:txBody>
          <a:bodyPr/>
          <a:lstStyle/>
          <a:p>
            <a:r>
              <a:rPr lang="zh-CN" altLang="en-US" dirty="0"/>
              <a:t>矩阵计算</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8D8FA940-9485-BAE7-E62E-CC679904174F}"/>
                  </a:ext>
                </a:extLst>
              </p14:cNvPr>
              <p14:cNvContentPartPr/>
              <p14:nvPr/>
            </p14:nvContentPartPr>
            <p14:xfrm>
              <a:off x="2521080" y="654120"/>
              <a:ext cx="7867800" cy="5619960"/>
            </p14:xfrm>
          </p:contentPart>
        </mc:Choice>
        <mc:Fallback>
          <p:pic>
            <p:nvPicPr>
              <p:cNvPr id="2" name="墨迹 1">
                <a:extLst>
                  <a:ext uri="{FF2B5EF4-FFF2-40B4-BE49-F238E27FC236}">
                    <a16:creationId xmlns:a16="http://schemas.microsoft.com/office/drawing/2014/main" id="{8D8FA940-9485-BAE7-E62E-CC679904174F}"/>
                  </a:ext>
                </a:extLst>
              </p:cNvPr>
              <p:cNvPicPr/>
              <p:nvPr/>
            </p:nvPicPr>
            <p:blipFill>
              <a:blip r:embed="rId4"/>
              <a:stretch>
                <a:fillRect/>
              </a:stretch>
            </p:blipFill>
            <p:spPr>
              <a:xfrm>
                <a:off x="2511720" y="644760"/>
                <a:ext cx="7886520" cy="5638680"/>
              </a:xfrm>
              <a:prstGeom prst="rect">
                <a:avLst/>
              </a:prstGeom>
            </p:spPr>
          </p:pic>
        </mc:Fallback>
      </mc:AlternateContent>
    </p:spTree>
    <p:extLst>
      <p:ext uri="{BB962C8B-B14F-4D97-AF65-F5344CB8AC3E}">
        <p14:creationId xmlns:p14="http://schemas.microsoft.com/office/powerpoint/2010/main" val="973156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A8DEC39-BB91-E609-D13D-F1DA60E45789}"/>
              </a:ext>
            </a:extLst>
          </p:cNvPr>
          <p:cNvSpPr>
            <a:spLocks noGrp="1"/>
          </p:cNvSpPr>
          <p:nvPr>
            <p:ph type="sldNum" sz="quarter" idx="12"/>
          </p:nvPr>
        </p:nvSpPr>
        <p:spPr/>
        <p:txBody>
          <a:bodyPr/>
          <a:lstStyle/>
          <a:p>
            <a:fld id="{494B4E53-BCCB-BE4E-A28A-722B6992CCD5}" type="slidenum">
              <a:rPr lang="en-US" smtClean="0"/>
              <a:pPr/>
              <a:t>34</a:t>
            </a:fld>
            <a:endParaRPr lang="en-US" dirty="0"/>
          </a:p>
        </p:txBody>
      </p:sp>
      <p:pic>
        <p:nvPicPr>
          <p:cNvPr id="6" name="图片 5">
            <a:extLst>
              <a:ext uri="{FF2B5EF4-FFF2-40B4-BE49-F238E27FC236}">
                <a16:creationId xmlns:a16="http://schemas.microsoft.com/office/drawing/2014/main" id="{795D55A7-347E-20ED-6199-861242B0D3A0}"/>
              </a:ext>
            </a:extLst>
          </p:cNvPr>
          <p:cNvPicPr>
            <a:picLocks noChangeAspect="1"/>
          </p:cNvPicPr>
          <p:nvPr/>
        </p:nvPicPr>
        <p:blipFill>
          <a:blip r:embed="rId2"/>
          <a:stretch>
            <a:fillRect/>
          </a:stretch>
        </p:blipFill>
        <p:spPr>
          <a:xfrm>
            <a:off x="2725445" y="1077300"/>
            <a:ext cx="8285143" cy="5780699"/>
          </a:xfrm>
          <a:prstGeom prst="rect">
            <a:avLst/>
          </a:prstGeom>
        </p:spPr>
      </p:pic>
      <p:sp>
        <p:nvSpPr>
          <p:cNvPr id="7" name="标题 1">
            <a:extLst>
              <a:ext uri="{FF2B5EF4-FFF2-40B4-BE49-F238E27FC236}">
                <a16:creationId xmlns:a16="http://schemas.microsoft.com/office/drawing/2014/main" id="{8A0FB7D5-2337-1B25-7102-AC858445AF90}"/>
              </a:ext>
            </a:extLst>
          </p:cNvPr>
          <p:cNvSpPr>
            <a:spLocks noGrp="1"/>
          </p:cNvSpPr>
          <p:nvPr>
            <p:ph type="title"/>
          </p:nvPr>
        </p:nvSpPr>
        <p:spPr>
          <a:xfrm>
            <a:off x="376845" y="366185"/>
            <a:ext cx="11438311" cy="994523"/>
          </a:xfrm>
        </p:spPr>
        <p:txBody>
          <a:bodyPr/>
          <a:lstStyle/>
          <a:p>
            <a:r>
              <a:rPr lang="zh-CN" altLang="en-US" dirty="0"/>
              <a:t>矩阵计算</a:t>
            </a:r>
          </a:p>
        </p:txBody>
      </p:sp>
    </p:spTree>
    <p:extLst>
      <p:ext uri="{BB962C8B-B14F-4D97-AF65-F5344CB8AC3E}">
        <p14:creationId xmlns:p14="http://schemas.microsoft.com/office/powerpoint/2010/main" val="1219986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C5DFFB3-E46E-F51C-6D4A-728C74F58B8C}"/>
              </a:ext>
            </a:extLst>
          </p:cNvPr>
          <p:cNvSpPr>
            <a:spLocks noGrp="1"/>
          </p:cNvSpPr>
          <p:nvPr>
            <p:ph type="sldNum" sz="quarter" idx="12"/>
          </p:nvPr>
        </p:nvSpPr>
        <p:spPr/>
        <p:txBody>
          <a:bodyPr/>
          <a:lstStyle/>
          <a:p>
            <a:fld id="{494B4E53-BCCB-BE4E-A28A-722B6992CCD5}" type="slidenum">
              <a:rPr lang="en-US" smtClean="0"/>
              <a:pPr/>
              <a:t>35</a:t>
            </a:fld>
            <a:endParaRPr lang="en-US" dirty="0"/>
          </a:p>
        </p:txBody>
      </p:sp>
      <p:pic>
        <p:nvPicPr>
          <p:cNvPr id="6" name="图片 5">
            <a:extLst>
              <a:ext uri="{FF2B5EF4-FFF2-40B4-BE49-F238E27FC236}">
                <a16:creationId xmlns:a16="http://schemas.microsoft.com/office/drawing/2014/main" id="{E3377EB4-7439-E3C3-B997-214CD77F2873}"/>
              </a:ext>
            </a:extLst>
          </p:cNvPr>
          <p:cNvPicPr>
            <a:picLocks noChangeAspect="1"/>
          </p:cNvPicPr>
          <p:nvPr/>
        </p:nvPicPr>
        <p:blipFill>
          <a:blip r:embed="rId2"/>
          <a:stretch>
            <a:fillRect/>
          </a:stretch>
        </p:blipFill>
        <p:spPr>
          <a:xfrm>
            <a:off x="2840854" y="1003840"/>
            <a:ext cx="7857684" cy="5854160"/>
          </a:xfrm>
          <a:prstGeom prst="rect">
            <a:avLst/>
          </a:prstGeom>
        </p:spPr>
      </p:pic>
      <p:sp>
        <p:nvSpPr>
          <p:cNvPr id="7" name="标题 1">
            <a:extLst>
              <a:ext uri="{FF2B5EF4-FFF2-40B4-BE49-F238E27FC236}">
                <a16:creationId xmlns:a16="http://schemas.microsoft.com/office/drawing/2014/main" id="{DC414A96-9E86-F36E-71BD-FDA98A3E2C74}"/>
              </a:ext>
            </a:extLst>
          </p:cNvPr>
          <p:cNvSpPr>
            <a:spLocks noGrp="1"/>
          </p:cNvSpPr>
          <p:nvPr>
            <p:ph type="title"/>
          </p:nvPr>
        </p:nvSpPr>
        <p:spPr>
          <a:xfrm>
            <a:off x="376238" y="366713"/>
            <a:ext cx="11439525" cy="993775"/>
          </a:xfrm>
        </p:spPr>
        <p:txBody>
          <a:bodyPr/>
          <a:lstStyle/>
          <a:p>
            <a:r>
              <a:rPr lang="zh-CN" altLang="en-US" dirty="0"/>
              <a:t>矩阵计算</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93D8FD44-86FC-DEE7-86E3-B4A20143AB9E}"/>
                  </a:ext>
                </a:extLst>
              </p14:cNvPr>
              <p14:cNvContentPartPr/>
              <p14:nvPr/>
            </p14:nvContentPartPr>
            <p14:xfrm>
              <a:off x="1771560" y="4603680"/>
              <a:ext cx="8611200" cy="1137240"/>
            </p14:xfrm>
          </p:contentPart>
        </mc:Choice>
        <mc:Fallback>
          <p:pic>
            <p:nvPicPr>
              <p:cNvPr id="2" name="墨迹 1">
                <a:extLst>
                  <a:ext uri="{FF2B5EF4-FFF2-40B4-BE49-F238E27FC236}">
                    <a16:creationId xmlns:a16="http://schemas.microsoft.com/office/drawing/2014/main" id="{93D8FD44-86FC-DEE7-86E3-B4A20143AB9E}"/>
                  </a:ext>
                </a:extLst>
              </p:cNvPr>
              <p:cNvPicPr/>
              <p:nvPr/>
            </p:nvPicPr>
            <p:blipFill>
              <a:blip r:embed="rId4"/>
              <a:stretch>
                <a:fillRect/>
              </a:stretch>
            </p:blipFill>
            <p:spPr>
              <a:xfrm>
                <a:off x="1762200" y="4594320"/>
                <a:ext cx="8629920" cy="1155960"/>
              </a:xfrm>
              <a:prstGeom prst="rect">
                <a:avLst/>
              </a:prstGeom>
            </p:spPr>
          </p:pic>
        </mc:Fallback>
      </mc:AlternateContent>
    </p:spTree>
    <p:extLst>
      <p:ext uri="{BB962C8B-B14F-4D97-AF65-F5344CB8AC3E}">
        <p14:creationId xmlns:p14="http://schemas.microsoft.com/office/powerpoint/2010/main" val="2405170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03C1E0B-1BCC-8BF0-C8DE-95B4AD9D2D71}"/>
              </a:ext>
            </a:extLst>
          </p:cNvPr>
          <p:cNvSpPr>
            <a:spLocks noGrp="1"/>
          </p:cNvSpPr>
          <p:nvPr>
            <p:ph type="sldNum" sz="quarter" idx="12"/>
          </p:nvPr>
        </p:nvSpPr>
        <p:spPr/>
        <p:txBody>
          <a:bodyPr/>
          <a:lstStyle/>
          <a:p>
            <a:fld id="{494B4E53-BCCB-BE4E-A28A-722B6992CCD5}" type="slidenum">
              <a:rPr lang="en-US" smtClean="0"/>
              <a:pPr/>
              <a:t>36</a:t>
            </a:fld>
            <a:endParaRPr lang="en-US" dirty="0"/>
          </a:p>
        </p:txBody>
      </p:sp>
      <p:pic>
        <p:nvPicPr>
          <p:cNvPr id="6" name="图片 5">
            <a:extLst>
              <a:ext uri="{FF2B5EF4-FFF2-40B4-BE49-F238E27FC236}">
                <a16:creationId xmlns:a16="http://schemas.microsoft.com/office/drawing/2014/main" id="{6A4AB35F-CF45-BEE9-E74E-AD8F5CBCB6A0}"/>
              </a:ext>
            </a:extLst>
          </p:cNvPr>
          <p:cNvPicPr>
            <a:picLocks noChangeAspect="1"/>
          </p:cNvPicPr>
          <p:nvPr/>
        </p:nvPicPr>
        <p:blipFill>
          <a:blip r:embed="rId2"/>
          <a:stretch>
            <a:fillRect/>
          </a:stretch>
        </p:blipFill>
        <p:spPr>
          <a:xfrm>
            <a:off x="2974019" y="1077108"/>
            <a:ext cx="7673750" cy="5780892"/>
          </a:xfrm>
          <a:prstGeom prst="rect">
            <a:avLst/>
          </a:prstGeom>
        </p:spPr>
      </p:pic>
      <p:sp>
        <p:nvSpPr>
          <p:cNvPr id="7" name="标题 1">
            <a:extLst>
              <a:ext uri="{FF2B5EF4-FFF2-40B4-BE49-F238E27FC236}">
                <a16:creationId xmlns:a16="http://schemas.microsoft.com/office/drawing/2014/main" id="{7AAEC86A-20AF-AF23-B1F2-99A8F00BA0D4}"/>
              </a:ext>
            </a:extLst>
          </p:cNvPr>
          <p:cNvSpPr>
            <a:spLocks noGrp="1"/>
          </p:cNvSpPr>
          <p:nvPr>
            <p:ph type="title"/>
          </p:nvPr>
        </p:nvSpPr>
        <p:spPr>
          <a:xfrm>
            <a:off x="376238" y="366713"/>
            <a:ext cx="11439525" cy="993775"/>
          </a:xfrm>
        </p:spPr>
        <p:txBody>
          <a:bodyPr/>
          <a:lstStyle/>
          <a:p>
            <a:r>
              <a:rPr lang="zh-CN" altLang="en-US" dirty="0"/>
              <a:t>矩阵计算</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5C0CC0BF-EB5F-4FBE-6E34-15DF3CE1CC9E}"/>
                  </a:ext>
                </a:extLst>
              </p14:cNvPr>
              <p14:cNvContentPartPr/>
              <p14:nvPr/>
            </p14:nvContentPartPr>
            <p14:xfrm>
              <a:off x="4070520" y="6057720"/>
              <a:ext cx="6654960" cy="622800"/>
            </p14:xfrm>
          </p:contentPart>
        </mc:Choice>
        <mc:Fallback>
          <p:pic>
            <p:nvPicPr>
              <p:cNvPr id="2" name="墨迹 1">
                <a:extLst>
                  <a:ext uri="{FF2B5EF4-FFF2-40B4-BE49-F238E27FC236}">
                    <a16:creationId xmlns:a16="http://schemas.microsoft.com/office/drawing/2014/main" id="{5C0CC0BF-EB5F-4FBE-6E34-15DF3CE1CC9E}"/>
                  </a:ext>
                </a:extLst>
              </p:cNvPr>
              <p:cNvPicPr/>
              <p:nvPr/>
            </p:nvPicPr>
            <p:blipFill>
              <a:blip r:embed="rId4"/>
              <a:stretch>
                <a:fillRect/>
              </a:stretch>
            </p:blipFill>
            <p:spPr>
              <a:xfrm>
                <a:off x="4061160" y="6048360"/>
                <a:ext cx="6673680" cy="641520"/>
              </a:xfrm>
              <a:prstGeom prst="rect">
                <a:avLst/>
              </a:prstGeom>
            </p:spPr>
          </p:pic>
        </mc:Fallback>
      </mc:AlternateContent>
    </p:spTree>
    <p:extLst>
      <p:ext uri="{BB962C8B-B14F-4D97-AF65-F5344CB8AC3E}">
        <p14:creationId xmlns:p14="http://schemas.microsoft.com/office/powerpoint/2010/main" val="2733666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59F1FDC-48D7-085F-DE90-F78DE61951B7}"/>
              </a:ext>
            </a:extLst>
          </p:cNvPr>
          <p:cNvSpPr>
            <a:spLocks noGrp="1"/>
          </p:cNvSpPr>
          <p:nvPr>
            <p:ph type="sldNum" sz="quarter" idx="12"/>
          </p:nvPr>
        </p:nvSpPr>
        <p:spPr/>
        <p:txBody>
          <a:bodyPr/>
          <a:lstStyle/>
          <a:p>
            <a:fld id="{494B4E53-BCCB-BE4E-A28A-722B6992CCD5}" type="slidenum">
              <a:rPr lang="en-US" smtClean="0"/>
              <a:pPr/>
              <a:t>37</a:t>
            </a:fld>
            <a:endParaRPr lang="en-US" dirty="0"/>
          </a:p>
        </p:txBody>
      </p:sp>
      <p:pic>
        <p:nvPicPr>
          <p:cNvPr id="6" name="图片 5">
            <a:extLst>
              <a:ext uri="{FF2B5EF4-FFF2-40B4-BE49-F238E27FC236}">
                <a16:creationId xmlns:a16="http://schemas.microsoft.com/office/drawing/2014/main" id="{ED786E76-B379-5B06-12CD-BE1F2D2E5117}"/>
              </a:ext>
            </a:extLst>
          </p:cNvPr>
          <p:cNvPicPr>
            <a:picLocks noChangeAspect="1"/>
          </p:cNvPicPr>
          <p:nvPr/>
        </p:nvPicPr>
        <p:blipFill>
          <a:blip r:embed="rId2"/>
          <a:stretch>
            <a:fillRect/>
          </a:stretch>
        </p:blipFill>
        <p:spPr>
          <a:xfrm>
            <a:off x="2894120" y="1029132"/>
            <a:ext cx="7776818" cy="5828867"/>
          </a:xfrm>
          <a:prstGeom prst="rect">
            <a:avLst/>
          </a:prstGeom>
        </p:spPr>
      </p:pic>
      <p:sp>
        <p:nvSpPr>
          <p:cNvPr id="7" name="标题 1">
            <a:extLst>
              <a:ext uri="{FF2B5EF4-FFF2-40B4-BE49-F238E27FC236}">
                <a16:creationId xmlns:a16="http://schemas.microsoft.com/office/drawing/2014/main" id="{69A92ADB-FD81-6BAD-96F7-C3D10599A52B}"/>
              </a:ext>
            </a:extLst>
          </p:cNvPr>
          <p:cNvSpPr>
            <a:spLocks noGrp="1"/>
          </p:cNvSpPr>
          <p:nvPr>
            <p:ph type="title"/>
          </p:nvPr>
        </p:nvSpPr>
        <p:spPr>
          <a:xfrm>
            <a:off x="376238" y="366713"/>
            <a:ext cx="11439525" cy="993775"/>
          </a:xfrm>
        </p:spPr>
        <p:txBody>
          <a:bodyPr/>
          <a:lstStyle/>
          <a:p>
            <a:r>
              <a:rPr lang="zh-CN" altLang="en-US" dirty="0"/>
              <a:t>矩阵计算</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D30EC6F4-A684-42CF-A4C5-4449E2388485}"/>
                  </a:ext>
                </a:extLst>
              </p14:cNvPr>
              <p14:cNvContentPartPr/>
              <p14:nvPr/>
            </p14:nvContentPartPr>
            <p14:xfrm>
              <a:off x="7334280" y="361800"/>
              <a:ext cx="933840" cy="508680"/>
            </p14:xfrm>
          </p:contentPart>
        </mc:Choice>
        <mc:Fallback>
          <p:pic>
            <p:nvPicPr>
              <p:cNvPr id="2" name="墨迹 1">
                <a:extLst>
                  <a:ext uri="{FF2B5EF4-FFF2-40B4-BE49-F238E27FC236}">
                    <a16:creationId xmlns:a16="http://schemas.microsoft.com/office/drawing/2014/main" id="{D30EC6F4-A684-42CF-A4C5-4449E2388485}"/>
                  </a:ext>
                </a:extLst>
              </p:cNvPr>
              <p:cNvPicPr/>
              <p:nvPr/>
            </p:nvPicPr>
            <p:blipFill>
              <a:blip r:embed="rId4"/>
              <a:stretch>
                <a:fillRect/>
              </a:stretch>
            </p:blipFill>
            <p:spPr>
              <a:xfrm>
                <a:off x="7324920" y="352440"/>
                <a:ext cx="952560" cy="527400"/>
              </a:xfrm>
              <a:prstGeom prst="rect">
                <a:avLst/>
              </a:prstGeom>
            </p:spPr>
          </p:pic>
        </mc:Fallback>
      </mc:AlternateContent>
    </p:spTree>
    <p:extLst>
      <p:ext uri="{BB962C8B-B14F-4D97-AF65-F5344CB8AC3E}">
        <p14:creationId xmlns:p14="http://schemas.microsoft.com/office/powerpoint/2010/main" val="342221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lstStyle/>
          <a:p>
            <a:r>
              <a:rPr lang="en-US" dirty="0"/>
              <a:t>Self-Attention: Back to Big Picture  </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idx="1"/>
          </p:nvPr>
        </p:nvSpPr>
        <p:spPr/>
        <p:txBody>
          <a:bodyPr>
            <a:normAutofit/>
          </a:bodyPr>
          <a:lstStyle/>
          <a:p>
            <a:r>
              <a:rPr lang="en-US" dirty="0">
                <a:solidFill>
                  <a:srgbClr val="C00000"/>
                </a:solidFill>
              </a:rPr>
              <a:t>Attention </a:t>
            </a:r>
            <a:r>
              <a:rPr lang="en-US" dirty="0"/>
              <a:t>is a way to focus on particular parts of the input</a:t>
            </a:r>
          </a:p>
          <a:p>
            <a:r>
              <a:rPr lang="en-US" dirty="0">
                <a:latin typeface="Calibri"/>
                <a:cs typeface="Calibri"/>
              </a:rPr>
              <a:t>Can write it in matrix form: </a:t>
            </a:r>
          </a:p>
          <a:p>
            <a:endParaRPr lang="en-US" dirty="0">
              <a:latin typeface="Calibri"/>
              <a:cs typeface="Calibri"/>
            </a:endParaRPr>
          </a:p>
          <a:p>
            <a:pPr marL="0" indent="0">
              <a:buNone/>
            </a:pPr>
            <a:endParaRPr lang="en-US" dirty="0">
              <a:latin typeface="Calibri"/>
              <a:cs typeface="Calibri"/>
            </a:endParaRPr>
          </a:p>
          <a:p>
            <a:r>
              <a:rPr lang="en-US" dirty="0">
                <a:solidFill>
                  <a:srgbClr val="00B050"/>
                </a:solidFill>
                <a:latin typeface="Calibri"/>
                <a:cs typeface="Calibri"/>
              </a:rPr>
              <a:t>Efficient </a:t>
            </a:r>
            <a:r>
              <a:rPr lang="en-US" dirty="0">
                <a:latin typeface="Calibri"/>
                <a:cs typeface="Calibri"/>
              </a:rPr>
              <a:t>implementations</a:t>
            </a:r>
          </a:p>
          <a:p>
            <a:r>
              <a:rPr lang="en-US" dirty="0">
                <a:latin typeface="Calibri"/>
                <a:cs typeface="Calibri"/>
              </a:rPr>
              <a:t>Better at maintaining </a:t>
            </a:r>
            <a:r>
              <a:rPr lang="en-US" dirty="0">
                <a:solidFill>
                  <a:srgbClr val="00B050"/>
                </a:solidFill>
                <a:latin typeface="Calibri"/>
                <a:cs typeface="Calibri"/>
              </a:rPr>
              <a:t>long-distance dependances </a:t>
            </a:r>
            <a:r>
              <a:rPr lang="en-US" dirty="0">
                <a:latin typeface="Calibri"/>
                <a:cs typeface="Calibri"/>
              </a:rPr>
              <a:t>in the context. </a:t>
            </a:r>
          </a:p>
        </p:txBody>
      </p:sp>
      <p:grpSp>
        <p:nvGrpSpPr>
          <p:cNvPr id="4" name="Group 3">
            <a:extLst>
              <a:ext uri="{FF2B5EF4-FFF2-40B4-BE49-F238E27FC236}">
                <a16:creationId xmlns:a16="http://schemas.microsoft.com/office/drawing/2014/main" id="{BF0A3626-32FA-CEF2-F23C-BE398819C5D2}"/>
              </a:ext>
            </a:extLst>
          </p:cNvPr>
          <p:cNvGrpSpPr/>
          <p:nvPr/>
        </p:nvGrpSpPr>
        <p:grpSpPr>
          <a:xfrm>
            <a:off x="6476116" y="2501272"/>
            <a:ext cx="3868593" cy="2125925"/>
            <a:chOff x="1597794" y="930625"/>
            <a:chExt cx="6063909" cy="3269390"/>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9" name="文字方塊 140">
                  <a:extLst>
                    <a:ext uri="{FF2B5EF4-FFF2-40B4-BE49-F238E27FC236}">
                      <a16:creationId xmlns:a16="http://schemas.microsoft.com/office/drawing/2014/main" id="{764E7499-B950-91D6-0606-F4CC7C80816A}"/>
                    </a:ext>
                  </a:extLst>
                </p:cNvPr>
                <p:cNvSpPr txBox="1"/>
                <p:nvPr/>
              </p:nvSpPr>
              <p:spPr>
                <a:xfrm>
                  <a:off x="6853813" y="3679364"/>
                  <a:ext cx="536371" cy="520651"/>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𝑥</m:t>
                            </m:r>
                          </m:e>
                          <m:sup>
                            <m:r>
                              <a:rPr lang="en-US" altLang="zh-TW" sz="1600" kern="0">
                                <a:solidFill>
                                  <a:srgbClr val="000000"/>
                                </a:solidFill>
                                <a:latin typeface="Cambria Math" panose="02040503050406030204" pitchFamily="18" charset="0"/>
                                <a:sym typeface="Arial"/>
                              </a:rPr>
                              <m:t>4</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9" name="文字方塊 140">
                  <a:extLst>
                    <a:ext uri="{FF2B5EF4-FFF2-40B4-BE49-F238E27FC236}">
                      <a16:creationId xmlns:a16="http://schemas.microsoft.com/office/drawing/2014/main" id="{764E7499-B950-91D6-0606-F4CC7C80816A}"/>
                    </a:ext>
                  </a:extLst>
                </p:cNvPr>
                <p:cNvSpPr txBox="1">
                  <a:spLocks noRot="1" noChangeAspect="1" noMove="1" noResize="1" noEditPoints="1" noAdjustHandles="1" noChangeArrowheads="1" noChangeShapeType="1" noTextEdit="1"/>
                </p:cNvSpPr>
                <p:nvPr/>
              </p:nvSpPr>
              <p:spPr>
                <a:xfrm>
                  <a:off x="6853813" y="3679364"/>
                  <a:ext cx="536371" cy="52065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字方塊 141">
                  <a:extLst>
                    <a:ext uri="{FF2B5EF4-FFF2-40B4-BE49-F238E27FC236}">
                      <a16:creationId xmlns:a16="http://schemas.microsoft.com/office/drawing/2014/main" id="{E9C4614B-C92C-D283-BA67-DD1C22DE0C70}"/>
                    </a:ext>
                  </a:extLst>
                </p:cNvPr>
                <p:cNvSpPr txBox="1"/>
                <p:nvPr/>
              </p:nvSpPr>
              <p:spPr>
                <a:xfrm>
                  <a:off x="5168057" y="3671058"/>
                  <a:ext cx="536371" cy="520651"/>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𝑥</m:t>
                            </m:r>
                          </m:e>
                          <m:sup>
                            <m:r>
                              <a:rPr lang="en-US" altLang="zh-TW" sz="1600" kern="0">
                                <a:solidFill>
                                  <a:srgbClr val="000000"/>
                                </a:solidFill>
                                <a:latin typeface="Cambria Math" panose="02040503050406030204" pitchFamily="18" charset="0"/>
                                <a:sym typeface="Arial"/>
                              </a:rPr>
                              <m:t>3</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10" name="文字方塊 141">
                  <a:extLst>
                    <a:ext uri="{FF2B5EF4-FFF2-40B4-BE49-F238E27FC236}">
                      <a16:creationId xmlns:a16="http://schemas.microsoft.com/office/drawing/2014/main" id="{E9C4614B-C92C-D283-BA67-DD1C22DE0C70}"/>
                    </a:ext>
                  </a:extLst>
                </p:cNvPr>
                <p:cNvSpPr txBox="1">
                  <a:spLocks noRot="1" noChangeAspect="1" noMove="1" noResize="1" noEditPoints="1" noAdjustHandles="1" noChangeArrowheads="1" noChangeShapeType="1" noTextEdit="1"/>
                </p:cNvSpPr>
                <p:nvPr/>
              </p:nvSpPr>
              <p:spPr>
                <a:xfrm>
                  <a:off x="5168057" y="3671058"/>
                  <a:ext cx="536371" cy="520651"/>
                </a:xfrm>
                <a:prstGeom prst="rect">
                  <a:avLst/>
                </a:prstGeom>
                <a:blipFill>
                  <a:blip r:embed="rId4"/>
                  <a:stretch>
                    <a:fillRect r="-1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字方塊 142">
                  <a:extLst>
                    <a:ext uri="{FF2B5EF4-FFF2-40B4-BE49-F238E27FC236}">
                      <a16:creationId xmlns:a16="http://schemas.microsoft.com/office/drawing/2014/main" id="{55330E7F-E88D-7A00-FADC-5B13554EB88F}"/>
                    </a:ext>
                  </a:extLst>
                </p:cNvPr>
                <p:cNvSpPr txBox="1"/>
                <p:nvPr/>
              </p:nvSpPr>
              <p:spPr>
                <a:xfrm>
                  <a:off x="3508868" y="3671058"/>
                  <a:ext cx="536371" cy="520651"/>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𝑥</m:t>
                            </m:r>
                          </m:e>
                          <m:sup>
                            <m:r>
                              <a:rPr lang="en-US" altLang="zh-TW" sz="1600" kern="0">
                                <a:solidFill>
                                  <a:srgbClr val="000000"/>
                                </a:solidFill>
                                <a:latin typeface="Cambria Math" panose="02040503050406030204" pitchFamily="18" charset="0"/>
                                <a:sym typeface="Arial"/>
                              </a:rPr>
                              <m:t>2</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11" name="文字方塊 142">
                  <a:extLst>
                    <a:ext uri="{FF2B5EF4-FFF2-40B4-BE49-F238E27FC236}">
                      <a16:creationId xmlns:a16="http://schemas.microsoft.com/office/drawing/2014/main" id="{55330E7F-E88D-7A00-FADC-5B13554EB88F}"/>
                    </a:ext>
                  </a:extLst>
                </p:cNvPr>
                <p:cNvSpPr txBox="1">
                  <a:spLocks noRot="1" noChangeAspect="1" noMove="1" noResize="1" noEditPoints="1" noAdjustHandles="1" noChangeArrowheads="1" noChangeShapeType="1" noTextEdit="1"/>
                </p:cNvSpPr>
                <p:nvPr/>
              </p:nvSpPr>
              <p:spPr>
                <a:xfrm>
                  <a:off x="3508868" y="3671058"/>
                  <a:ext cx="536371" cy="520651"/>
                </a:xfrm>
                <a:prstGeom prst="rect">
                  <a:avLst/>
                </a:prstGeom>
                <a:blipFill>
                  <a:blip r:embed="rId5"/>
                  <a:stretch>
                    <a:fillRect r="-1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143">
                  <a:extLst>
                    <a:ext uri="{FF2B5EF4-FFF2-40B4-BE49-F238E27FC236}">
                      <a16:creationId xmlns:a16="http://schemas.microsoft.com/office/drawing/2014/main" id="{FBA829E2-71AF-38FC-CFD8-FC50A5B11845}"/>
                    </a:ext>
                  </a:extLst>
                </p:cNvPr>
                <p:cNvSpPr txBox="1"/>
                <p:nvPr/>
              </p:nvSpPr>
              <p:spPr>
                <a:xfrm>
                  <a:off x="1789036" y="3665458"/>
                  <a:ext cx="536371" cy="520651"/>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𝑥</m:t>
                            </m:r>
                          </m:e>
                          <m:sup>
                            <m:r>
                              <a:rPr lang="en-US" altLang="zh-TW" sz="1600" kern="0">
                                <a:solidFill>
                                  <a:srgbClr val="000000"/>
                                </a:solidFill>
                                <a:latin typeface="Cambria Math" panose="02040503050406030204" pitchFamily="18" charset="0"/>
                                <a:sym typeface="Arial"/>
                              </a:rPr>
                              <m:t>1</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12" name="文字方塊 143">
                  <a:extLst>
                    <a:ext uri="{FF2B5EF4-FFF2-40B4-BE49-F238E27FC236}">
                      <a16:creationId xmlns:a16="http://schemas.microsoft.com/office/drawing/2014/main" id="{FBA829E2-71AF-38FC-CFD8-FC50A5B11845}"/>
                    </a:ext>
                  </a:extLst>
                </p:cNvPr>
                <p:cNvSpPr txBox="1">
                  <a:spLocks noRot="1" noChangeAspect="1" noMove="1" noResize="1" noEditPoints="1" noAdjustHandles="1" noChangeArrowheads="1" noChangeShapeType="1" noTextEdit="1"/>
                </p:cNvSpPr>
                <p:nvPr/>
              </p:nvSpPr>
              <p:spPr>
                <a:xfrm>
                  <a:off x="1789036" y="3665458"/>
                  <a:ext cx="536371" cy="520651"/>
                </a:xfrm>
                <a:prstGeom prst="rect">
                  <a:avLst/>
                </a:prstGeom>
                <a:blipFill>
                  <a:blip r:embed="rId6"/>
                  <a:stretch>
                    <a:fillRect/>
                  </a:stretch>
                </a:blipFill>
              </p:spPr>
              <p:txBody>
                <a:bodyPr/>
                <a:lstStyle/>
                <a:p>
                  <a:r>
                    <a:rPr lang="zh-CN" altLang="en-US">
                      <a:noFill/>
                    </a:rPr>
                    <a:t> </a:t>
                  </a:r>
                </a:p>
              </p:txBody>
            </p:sp>
          </mc:Fallback>
        </mc:AlternateContent>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38929"/>
              <a:chOff x="522980" y="1337615"/>
              <a:chExt cx="715162" cy="718572"/>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33" name="文字方塊 116">
                    <a:extLst>
                      <a:ext uri="{FF2B5EF4-FFF2-40B4-BE49-F238E27FC236}">
                        <a16:creationId xmlns:a16="http://schemas.microsoft.com/office/drawing/2014/main" id="{14FFEDB4-FF48-F8B8-1861-02B199C45F29}"/>
                      </a:ext>
                    </a:extLst>
                  </p:cNvPr>
                  <p:cNvSpPr txBox="1"/>
                  <p:nvPr/>
                </p:nvSpPr>
                <p:spPr>
                  <a:xfrm>
                    <a:off x="522980" y="1361987"/>
                    <a:ext cx="715162" cy="694200"/>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𝑏</m:t>
                              </m:r>
                            </m:e>
                            <m:sup>
                              <m:r>
                                <a:rPr lang="en-US" altLang="zh-TW" sz="1600" kern="0">
                                  <a:solidFill>
                                    <a:srgbClr val="000000"/>
                                  </a:solidFill>
                                  <a:latin typeface="Cambria Math" panose="02040503050406030204" pitchFamily="18" charset="0"/>
                                  <a:sym typeface="Arial"/>
                                </a:rPr>
                                <m:t>1</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33" name="文字方塊 116">
                    <a:extLst>
                      <a:ext uri="{FF2B5EF4-FFF2-40B4-BE49-F238E27FC236}">
                        <a16:creationId xmlns:a16="http://schemas.microsoft.com/office/drawing/2014/main" id="{14FFEDB4-FF48-F8B8-1861-02B199C45F29}"/>
                      </a:ext>
                    </a:extLst>
                  </p:cNvPr>
                  <p:cNvSpPr txBox="1">
                    <a:spLocks noRot="1" noChangeAspect="1" noMove="1" noResize="1" noEditPoints="1" noAdjustHandles="1" noChangeArrowheads="1" noChangeShapeType="1" noTextEdit="1"/>
                  </p:cNvSpPr>
                  <p:nvPr/>
                </p:nvSpPr>
                <p:spPr>
                  <a:xfrm>
                    <a:off x="522980" y="1361987"/>
                    <a:ext cx="715162" cy="694200"/>
                  </a:xfrm>
                  <a:prstGeom prst="rect">
                    <a:avLst/>
                  </a:prstGeom>
                  <a:blipFill>
                    <a:blip r:embed="rId7"/>
                    <a:stretch>
                      <a:fillRect/>
                    </a:stretch>
                  </a:blipFill>
                </p:spPr>
                <p:txBody>
                  <a:bodyPr/>
                  <a:lstStyle/>
                  <a:p>
                    <a:r>
                      <a:rPr lang="zh-CN" altLang="en-US">
                        <a:noFill/>
                      </a:rPr>
                      <a:t> </a:t>
                    </a:r>
                  </a:p>
                </p:txBody>
              </p:sp>
            </mc:Fallback>
          </mc:AlternateContent>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38933"/>
              <a:chOff x="522980" y="1337615"/>
              <a:chExt cx="715162" cy="718576"/>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694200"/>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𝑏</m:t>
                              </m:r>
                            </m:e>
                            <m:sup>
                              <m:r>
                                <a:rPr lang="en-US" altLang="zh-TW" sz="1600" kern="0">
                                  <a:solidFill>
                                    <a:srgbClr val="000000"/>
                                  </a:solidFill>
                                  <a:latin typeface="Cambria Math" panose="02040503050406030204" pitchFamily="18" charset="0"/>
                                  <a:sym typeface="Arial"/>
                                </a:rPr>
                                <m:t>2</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31" name="文字方塊 130">
                    <a:extLst>
                      <a:ext uri="{FF2B5EF4-FFF2-40B4-BE49-F238E27FC236}">
                        <a16:creationId xmlns:a16="http://schemas.microsoft.com/office/drawing/2014/main" id="{CF577B95-D1B3-8A75-A4F5-E0E514B7957D}"/>
                      </a:ext>
                    </a:extLst>
                  </p:cNvPr>
                  <p:cNvSpPr txBox="1">
                    <a:spLocks noRot="1" noChangeAspect="1" noMove="1" noResize="1" noEditPoints="1" noAdjustHandles="1" noChangeArrowheads="1" noChangeShapeType="1" noTextEdit="1"/>
                  </p:cNvSpPr>
                  <p:nvPr/>
                </p:nvSpPr>
                <p:spPr>
                  <a:xfrm>
                    <a:off x="522980" y="1361991"/>
                    <a:ext cx="715162" cy="694200"/>
                  </a:xfrm>
                  <a:prstGeom prst="rect">
                    <a:avLst/>
                  </a:prstGeom>
                  <a:blipFill>
                    <a:blip r:embed="rId8"/>
                    <a:stretch>
                      <a:fillRect/>
                    </a:stretch>
                  </a:blipFill>
                </p:spPr>
                <p:txBody>
                  <a:bodyPr/>
                  <a:lstStyle/>
                  <a:p>
                    <a:r>
                      <a:rPr lang="zh-CN" altLang="en-US">
                        <a:noFill/>
                      </a:rPr>
                      <a:t> </a:t>
                    </a:r>
                  </a:p>
                </p:txBody>
              </p:sp>
            </mc:Fallback>
          </mc:AlternateContent>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38933"/>
              <a:chOff x="522980" y="1337615"/>
              <a:chExt cx="715162" cy="718576"/>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694200"/>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𝑏</m:t>
                              </m:r>
                            </m:e>
                            <m:sup>
                              <m:r>
                                <a:rPr lang="en-US" altLang="zh-TW" sz="1600" kern="0">
                                  <a:solidFill>
                                    <a:srgbClr val="000000"/>
                                  </a:solidFill>
                                  <a:latin typeface="Cambria Math" panose="02040503050406030204" pitchFamily="18" charset="0"/>
                                  <a:sym typeface="Arial"/>
                                </a:rPr>
                                <m:t>3</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29" name="文字方塊 166">
                    <a:extLst>
                      <a:ext uri="{FF2B5EF4-FFF2-40B4-BE49-F238E27FC236}">
                        <a16:creationId xmlns:a16="http://schemas.microsoft.com/office/drawing/2014/main" id="{E116835B-A446-0A38-B4CA-81E1812A52DD}"/>
                      </a:ext>
                    </a:extLst>
                  </p:cNvPr>
                  <p:cNvSpPr txBox="1">
                    <a:spLocks noRot="1" noChangeAspect="1" noMove="1" noResize="1" noEditPoints="1" noAdjustHandles="1" noChangeArrowheads="1" noChangeShapeType="1" noTextEdit="1"/>
                  </p:cNvSpPr>
                  <p:nvPr/>
                </p:nvSpPr>
                <p:spPr>
                  <a:xfrm>
                    <a:off x="522980" y="1361991"/>
                    <a:ext cx="715162" cy="694200"/>
                  </a:xfrm>
                  <a:prstGeom prst="rect">
                    <a:avLst/>
                  </a:prstGeom>
                  <a:blipFill>
                    <a:blip r:embed="rId9"/>
                    <a:stretch>
                      <a:fillRect/>
                    </a:stretch>
                  </a:blipFill>
                </p:spPr>
                <p:txBody>
                  <a:bodyPr/>
                  <a:lstStyle/>
                  <a:p>
                    <a:r>
                      <a:rPr lang="zh-CN" altLang="en-US">
                        <a:noFill/>
                      </a:rPr>
                      <a:t> </a:t>
                    </a:r>
                  </a:p>
                </p:txBody>
              </p:sp>
            </mc:Fallback>
          </mc:AlternateContent>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38933"/>
              <a:chOff x="522980" y="1337615"/>
              <a:chExt cx="715162" cy="718576"/>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694200"/>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𝑏</m:t>
                              </m:r>
                            </m:e>
                            <m:sup>
                              <m:r>
                                <a:rPr lang="en-US" altLang="zh-TW" sz="1600" kern="0">
                                  <a:solidFill>
                                    <a:srgbClr val="000000"/>
                                  </a:solidFill>
                                  <a:latin typeface="Cambria Math" panose="02040503050406030204" pitchFamily="18" charset="0"/>
                                  <a:sym typeface="Arial"/>
                                </a:rPr>
                                <m:t>4</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27" name="文字方塊 169">
                    <a:extLst>
                      <a:ext uri="{FF2B5EF4-FFF2-40B4-BE49-F238E27FC236}">
                        <a16:creationId xmlns:a16="http://schemas.microsoft.com/office/drawing/2014/main" id="{E0C4B12C-20E3-CF1C-704C-F464CBEE7176}"/>
                      </a:ext>
                    </a:extLst>
                  </p:cNvPr>
                  <p:cNvSpPr txBox="1">
                    <a:spLocks noRot="1" noChangeAspect="1" noMove="1" noResize="1" noEditPoints="1" noAdjustHandles="1" noChangeArrowheads="1" noChangeShapeType="1" noTextEdit="1"/>
                  </p:cNvSpPr>
                  <p:nvPr/>
                </p:nvSpPr>
                <p:spPr>
                  <a:xfrm>
                    <a:off x="522980" y="1361991"/>
                    <a:ext cx="715162" cy="694200"/>
                  </a:xfrm>
                  <a:prstGeom prst="rect">
                    <a:avLst/>
                  </a:prstGeom>
                  <a:blipFill>
                    <a:blip r:embed="rId10"/>
                    <a:stretch>
                      <a:fillRect/>
                    </a:stretch>
                  </a:blipFill>
                </p:spPr>
                <p:txBody>
                  <a:bodyPr/>
                  <a:lstStyle/>
                  <a:p>
                    <a:r>
                      <a:rPr lang="zh-CN" altLang="en-US">
                        <a:noFill/>
                      </a:rPr>
                      <a:t> </a:t>
                    </a:r>
                  </a:p>
                </p:txBody>
              </p:sp>
            </mc:Fallback>
          </mc:AlternateContent>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altLang="zh-TW" sz="2667" kern="0" dirty="0">
                  <a:solidFill>
                    <a:prstClr val="black"/>
                  </a:solidFill>
                  <a:latin typeface="Corbel" panose="020B0503020204020204"/>
                  <a:ea typeface="新細明體" panose="02020500000000000000" pitchFamily="18" charset="-120"/>
                  <a:sym typeface="Arial"/>
                </a:rPr>
                <a:t>Self-Attention Layer</a:t>
              </a:r>
              <a:endParaRPr lang="zh-TW" altLang="en-US" sz="2667" kern="0" dirty="0">
                <a:solidFill>
                  <a:prstClr val="black"/>
                </a:solidFill>
                <a:latin typeface="Corbel" panose="020B0503020204020204"/>
                <a:ea typeface="新細明體" panose="02020500000000000000" pitchFamily="18" charset="-120"/>
                <a:sym typeface="Arial"/>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9C0BD6A-E7E2-EB64-6222-5D1565C82A77}"/>
                  </a:ext>
                </a:extLst>
              </p:cNvPr>
              <p:cNvSpPr txBox="1"/>
              <p:nvPr/>
            </p:nvSpPr>
            <p:spPr>
              <a:xfrm>
                <a:off x="1817055" y="2926593"/>
                <a:ext cx="2978379" cy="844975"/>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400" b="1" i="1" kern="0">
                          <a:solidFill>
                            <a:srgbClr val="00B050"/>
                          </a:solidFill>
                          <a:latin typeface="Cambria Math" panose="02040503050406030204" pitchFamily="18" charset="0"/>
                          <a:sym typeface="Arial"/>
                        </a:rPr>
                        <m:t>𝒃</m:t>
                      </m:r>
                      <m:r>
                        <a:rPr lang="en-US" sz="2400" i="1" kern="0">
                          <a:solidFill>
                            <a:srgbClr val="000000"/>
                          </a:solidFill>
                          <a:latin typeface="Cambria Math" panose="02040503050406030204" pitchFamily="18" charset="0"/>
                          <a:sym typeface="Arial"/>
                        </a:rPr>
                        <m:t>=</m:t>
                      </m:r>
                      <m:r>
                        <m:rPr>
                          <m:sty m:val="p"/>
                        </m:rPr>
                        <a:rPr lang="en-US" sz="2400" kern="0">
                          <a:solidFill>
                            <a:srgbClr val="000000"/>
                          </a:solidFill>
                          <a:latin typeface="Cambria Math" panose="02040503050406030204" pitchFamily="18" charset="0"/>
                          <a:sym typeface="Arial"/>
                        </a:rPr>
                        <m:t>softmax</m:t>
                      </m:r>
                      <m:d>
                        <m:dPr>
                          <m:ctrlPr>
                            <a:rPr lang="en-US" sz="2400" i="1" kern="0">
                              <a:solidFill>
                                <a:srgbClr val="000000"/>
                              </a:solidFill>
                              <a:latin typeface="Cambria Math" panose="02040503050406030204" pitchFamily="18" charset="0"/>
                              <a:sym typeface="Arial"/>
                            </a:rPr>
                          </m:ctrlPr>
                        </m:dPr>
                        <m:e>
                          <m:f>
                            <m:fPr>
                              <m:ctrlPr>
                                <a:rPr lang="en-US" sz="2400" i="1" kern="0">
                                  <a:solidFill>
                                    <a:srgbClr val="000000"/>
                                  </a:solidFill>
                                  <a:latin typeface="Cambria Math" panose="02040503050406030204" pitchFamily="18" charset="0"/>
                                  <a:sym typeface="Arial"/>
                                </a:rPr>
                              </m:ctrlPr>
                            </m:fPr>
                            <m:num>
                              <m:sSup>
                                <m:sSupPr>
                                  <m:ctrlPr>
                                    <a:rPr lang="en-US" sz="2400" i="1" kern="0">
                                      <a:solidFill>
                                        <a:srgbClr val="000000"/>
                                      </a:solidFill>
                                      <a:latin typeface="Cambria Math" panose="02040503050406030204" pitchFamily="18" charset="0"/>
                                      <a:sym typeface="Arial"/>
                                    </a:rPr>
                                  </m:ctrlPr>
                                </m:sSupPr>
                                <m:e>
                                  <m:r>
                                    <a:rPr lang="en-US" sz="2400" i="1" kern="0">
                                      <a:solidFill>
                                        <a:srgbClr val="7030A0"/>
                                      </a:solidFill>
                                      <a:latin typeface="Cambria Math" panose="02040503050406030204" pitchFamily="18" charset="0"/>
                                      <a:sym typeface="Arial"/>
                                    </a:rPr>
                                    <m:t>𝑄</m:t>
                                  </m:r>
                                  <m:r>
                                    <a:rPr lang="en-US" sz="2400" i="1" kern="0">
                                      <a:solidFill>
                                        <a:srgbClr val="C00000"/>
                                      </a:solidFill>
                                      <a:latin typeface="Cambria Math" panose="02040503050406030204" pitchFamily="18" charset="0"/>
                                      <a:sym typeface="Arial"/>
                                    </a:rPr>
                                    <m:t>𝐾</m:t>
                                  </m:r>
                                </m:e>
                                <m:sup>
                                  <m:r>
                                    <m:rPr>
                                      <m:sty m:val="p"/>
                                    </m:rPr>
                                    <a:rPr lang="en-US" sz="2400" kern="0">
                                      <a:solidFill>
                                        <a:srgbClr val="000000"/>
                                      </a:solidFill>
                                      <a:latin typeface="Cambria Math" panose="02040503050406030204" pitchFamily="18" charset="0"/>
                                      <a:sym typeface="Arial"/>
                                    </a:rPr>
                                    <m:t>T</m:t>
                                  </m:r>
                                </m:sup>
                              </m:sSup>
                            </m:num>
                            <m:den>
                              <m:r>
                                <a:rPr lang="en-US" sz="2400" i="1" kern="0">
                                  <a:solidFill>
                                    <a:srgbClr val="000000"/>
                                  </a:solidFill>
                                  <a:latin typeface="Cambria Math" panose="02040503050406030204" pitchFamily="18" charset="0"/>
                                  <a:sym typeface="Arial"/>
                                </a:rPr>
                                <m:t>𝛼</m:t>
                              </m:r>
                            </m:den>
                          </m:f>
                        </m:e>
                      </m:d>
                      <m:r>
                        <a:rPr lang="en-US" sz="2400" i="1" kern="0">
                          <a:solidFill>
                            <a:srgbClr val="0070C0"/>
                          </a:solidFill>
                          <a:latin typeface="Cambria Math" panose="02040503050406030204" pitchFamily="18" charset="0"/>
                          <a:sym typeface="Arial"/>
                        </a:rPr>
                        <m:t>𝑉</m:t>
                      </m:r>
                    </m:oMath>
                  </m:oMathPara>
                </a14:m>
                <a:endParaRPr lang="en-US" sz="2400" i="1"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A9C0BD6A-E7E2-EB64-6222-5D1565C82A77}"/>
                  </a:ext>
                </a:extLst>
              </p:cNvPr>
              <p:cNvSpPr txBox="1">
                <a:spLocks noRot="1" noChangeAspect="1" noMove="1" noResize="1" noEditPoints="1" noAdjustHandles="1" noChangeArrowheads="1" noChangeShapeType="1" noTextEdit="1"/>
              </p:cNvSpPr>
              <p:nvPr/>
            </p:nvSpPr>
            <p:spPr>
              <a:xfrm>
                <a:off x="1817055" y="2926593"/>
                <a:ext cx="2978379" cy="844975"/>
              </a:xfrm>
              <a:prstGeom prst="rect">
                <a:avLst/>
              </a:prstGeom>
              <a:blipFill>
                <a:blip r:embed="rId12"/>
                <a:stretch>
                  <a:fillRect/>
                </a:stretch>
              </a:blipFill>
            </p:spPr>
            <p:txBody>
              <a:bodyPr/>
              <a:lstStyle/>
              <a:p>
                <a:r>
                  <a:rPr lang="zh-CN" altLang="en-US">
                    <a:noFill/>
                  </a:rPr>
                  <a:t> </a:t>
                </a:r>
              </a:p>
            </p:txBody>
          </p:sp>
        </mc:Fallback>
      </mc:AlternateContent>
      <p:sp>
        <p:nvSpPr>
          <p:cNvPr id="37" name="Slide Number Placeholder 36">
            <a:extLst>
              <a:ext uri="{FF2B5EF4-FFF2-40B4-BE49-F238E27FC236}">
                <a16:creationId xmlns:a16="http://schemas.microsoft.com/office/drawing/2014/main" id="{9D717302-7D3A-C53F-EA0C-DCB9908460B8}"/>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38</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33522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idx="1"/>
          </p:nvPr>
        </p:nvSpPr>
        <p:spPr/>
        <p:txBody>
          <a:bodyPr>
            <a:normAutofit/>
          </a:bodyPr>
          <a:lstStyle/>
          <a:p>
            <a:r>
              <a:rPr lang="en-US" dirty="0">
                <a:solidFill>
                  <a:srgbClr val="C00000"/>
                </a:solidFill>
              </a:rPr>
              <a:t>Multiple parallel attention layers </a:t>
            </a:r>
            <a:r>
              <a:rPr lang="en-US" dirty="0"/>
              <a:t>is quite common. </a:t>
            </a:r>
          </a:p>
          <a:p>
            <a:pPr lvl="1"/>
            <a:r>
              <a:rPr lang="en-US" dirty="0"/>
              <a:t>Each attention layer has its own parameters. </a:t>
            </a:r>
          </a:p>
        </p:txBody>
      </p:sp>
      <p:grpSp>
        <p:nvGrpSpPr>
          <p:cNvPr id="4" name="Group 3">
            <a:extLst>
              <a:ext uri="{FF2B5EF4-FFF2-40B4-BE49-F238E27FC236}">
                <a16:creationId xmlns:a16="http://schemas.microsoft.com/office/drawing/2014/main" id="{BF0A3626-32FA-CEF2-F23C-BE398819C5D2}"/>
              </a:ext>
            </a:extLst>
          </p:cNvPr>
          <p:cNvGrpSpPr/>
          <p:nvPr/>
        </p:nvGrpSpPr>
        <p:grpSpPr>
          <a:xfrm>
            <a:off x="2482773" y="3309674"/>
            <a:ext cx="3868593" cy="2082761"/>
            <a:chOff x="1597794" y="930625"/>
            <a:chExt cx="6063909" cy="3203010"/>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38929"/>
              <a:chOff x="522980" y="1337615"/>
              <a:chExt cx="715162" cy="718572"/>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33" name="文字方塊 116">
                <a:extLst>
                  <a:ext uri="{FF2B5EF4-FFF2-40B4-BE49-F238E27FC236}">
                    <a16:creationId xmlns:a16="http://schemas.microsoft.com/office/drawing/2014/main" id="{14FFEDB4-FF48-F8B8-1861-02B199C45F29}"/>
                  </a:ext>
                </a:extLst>
              </p:cNvPr>
              <p:cNvSpPr txBox="1"/>
              <p:nvPr/>
            </p:nvSpPr>
            <p:spPr>
              <a:xfrm>
                <a:off x="522980" y="1361987"/>
                <a:ext cx="715162" cy="694200"/>
              </a:xfrm>
              <a:prstGeom prst="rect">
                <a:avLst/>
              </a:prstGeom>
              <a:noFill/>
            </p:spPr>
            <p:txBody>
              <a:bodyPr wrap="square" rtlCol="0">
                <a:spAutoFit/>
              </a:bodyPr>
              <a:lstStyle/>
              <a:p>
                <a:pPr defTabSz="1219170">
                  <a:buClr>
                    <a:srgbClr val="000000"/>
                  </a:buClr>
                </a:pPr>
                <a:endParaRPr lang="zh-TW" altLang="en-US" sz="1600" kern="0" dirty="0">
                  <a:solidFill>
                    <a:srgbClr val="000000"/>
                  </a:solidFill>
                  <a:latin typeface="Corbel" panose="020B0503020204020204" pitchFamily="34" charset="0"/>
                  <a:cs typeface="Arial"/>
                  <a:sym typeface="Arial"/>
                </a:endParaRPr>
              </a:p>
            </p:txBody>
          </p:sp>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38933"/>
              <a:chOff x="522980" y="1337615"/>
              <a:chExt cx="715162" cy="718576"/>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694200"/>
              </a:xfrm>
              <a:prstGeom prst="rect">
                <a:avLst/>
              </a:prstGeom>
              <a:noFill/>
            </p:spPr>
            <p:txBody>
              <a:bodyPr wrap="square" rtlCol="0">
                <a:spAutoFit/>
              </a:bodyPr>
              <a:lstStyle/>
              <a:p>
                <a:pPr defTabSz="1219170">
                  <a:buClr>
                    <a:srgbClr val="000000"/>
                  </a:buClr>
                </a:pPr>
                <a:endParaRPr lang="zh-TW" altLang="en-US" sz="1600" kern="0" dirty="0">
                  <a:solidFill>
                    <a:srgbClr val="000000"/>
                  </a:solidFill>
                  <a:latin typeface="Corbel" panose="020B0503020204020204" pitchFamily="34" charset="0"/>
                  <a:cs typeface="Arial"/>
                  <a:sym typeface="Arial"/>
                </a:endParaRPr>
              </a:p>
            </p:txBody>
          </p:sp>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38933"/>
              <a:chOff x="522980" y="1337615"/>
              <a:chExt cx="715162" cy="718576"/>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694200"/>
              </a:xfrm>
              <a:prstGeom prst="rect">
                <a:avLst/>
              </a:prstGeom>
              <a:noFill/>
            </p:spPr>
            <p:txBody>
              <a:bodyPr wrap="square" rtlCol="0">
                <a:spAutoFit/>
              </a:bodyPr>
              <a:lstStyle/>
              <a:p>
                <a:pPr defTabSz="1219170">
                  <a:buClr>
                    <a:srgbClr val="000000"/>
                  </a:buClr>
                </a:pPr>
                <a:endParaRPr lang="zh-TW" altLang="en-US" sz="1600" kern="0" dirty="0">
                  <a:solidFill>
                    <a:srgbClr val="000000"/>
                  </a:solidFill>
                  <a:latin typeface="Corbel" panose="020B0503020204020204" pitchFamily="34" charset="0"/>
                  <a:cs typeface="Arial"/>
                  <a:sym typeface="Arial"/>
                </a:endParaRPr>
              </a:p>
            </p:txBody>
          </p:sp>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38933"/>
              <a:chOff x="522980" y="1337615"/>
              <a:chExt cx="715162" cy="718576"/>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694200"/>
              </a:xfrm>
              <a:prstGeom prst="rect">
                <a:avLst/>
              </a:prstGeom>
              <a:noFill/>
            </p:spPr>
            <p:txBody>
              <a:bodyPr wrap="square" rtlCol="0">
                <a:spAutoFit/>
              </a:bodyPr>
              <a:lstStyle/>
              <a:p>
                <a:pPr defTabSz="1219170">
                  <a:buClr>
                    <a:srgbClr val="000000"/>
                  </a:buClr>
                </a:pPr>
                <a:endParaRPr lang="zh-TW" altLang="en-US" sz="1600" kern="0" dirty="0">
                  <a:solidFill>
                    <a:srgbClr val="000000"/>
                  </a:solidFill>
                  <a:latin typeface="Corbel" panose="020B0503020204020204" pitchFamily="34" charset="0"/>
                  <a:cs typeface="Arial"/>
                  <a:sym typeface="Arial"/>
                </a:endParaRPr>
              </a:p>
            </p:txBody>
          </p:sp>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altLang="zh-TW" sz="2667" kern="0" dirty="0">
                  <a:solidFill>
                    <a:prstClr val="black"/>
                  </a:solidFill>
                  <a:latin typeface="Corbel" panose="020B0503020204020204"/>
                  <a:ea typeface="新細明體" panose="02020500000000000000" pitchFamily="18" charset="-120"/>
                  <a:sym typeface="Arial"/>
                </a:rPr>
                <a:t>Self-Attention Layer</a:t>
              </a:r>
              <a:endParaRPr lang="zh-TW" altLang="en-US" sz="2667" kern="0" dirty="0">
                <a:solidFill>
                  <a:prstClr val="black"/>
                </a:solidFill>
                <a:latin typeface="Corbel" panose="020B0503020204020204"/>
                <a:ea typeface="新細明體" panose="02020500000000000000" pitchFamily="18" charset="-120"/>
                <a:sym typeface="Arial"/>
              </a:endParaRPr>
            </a:p>
          </p:txBody>
        </p:sp>
      </p:grpSp>
      <p:pic>
        <p:nvPicPr>
          <p:cNvPr id="47106" name="Picture 2" descr="Ghidorah (MonsterVerse) | Gojipedia | Fandom">
            <a:extLst>
              <a:ext uri="{FF2B5EF4-FFF2-40B4-BE49-F238E27FC236}">
                <a16:creationId xmlns:a16="http://schemas.microsoft.com/office/drawing/2014/main" id="{5606411D-3567-D278-A8CB-B2E29B5FD37F}"/>
              </a:ext>
            </a:extLst>
          </p:cNvPr>
          <p:cNvPicPr>
            <a:picLocks noChangeAspect="1" noChangeArrowheads="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3307" r="8196" b="39254"/>
          <a:stretch/>
        </p:blipFill>
        <p:spPr bwMode="auto">
          <a:xfrm>
            <a:off x="9376956" y="-6973"/>
            <a:ext cx="2865481" cy="2915281"/>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群組 1">
            <a:extLst>
              <a:ext uri="{FF2B5EF4-FFF2-40B4-BE49-F238E27FC236}">
                <a16:creationId xmlns:a16="http://schemas.microsoft.com/office/drawing/2014/main" id="{A0166EBE-6FFC-3BA3-9263-8E41666BB50F}"/>
              </a:ext>
            </a:extLst>
          </p:cNvPr>
          <p:cNvGrpSpPr/>
          <p:nvPr/>
        </p:nvGrpSpPr>
        <p:grpSpPr>
          <a:xfrm>
            <a:off x="2935272" y="3115909"/>
            <a:ext cx="342189" cy="350440"/>
            <a:chOff x="522980" y="1337615"/>
            <a:chExt cx="715162" cy="718572"/>
          </a:xfrm>
        </p:grpSpPr>
        <p:sp>
          <p:nvSpPr>
            <p:cNvPr id="62" name="矩形 115">
              <a:extLst>
                <a:ext uri="{FF2B5EF4-FFF2-40B4-BE49-F238E27FC236}">
                  <a16:creationId xmlns:a16="http://schemas.microsoft.com/office/drawing/2014/main" id="{B51A137B-7FE6-50DD-1045-8785F90ABBE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63" name="文字方塊 116">
              <a:extLst>
                <a:ext uri="{FF2B5EF4-FFF2-40B4-BE49-F238E27FC236}">
                  <a16:creationId xmlns:a16="http://schemas.microsoft.com/office/drawing/2014/main" id="{539D7D95-2193-80CD-687D-37B4AF4DFAED}"/>
                </a:ext>
              </a:extLst>
            </p:cNvPr>
            <p:cNvSpPr txBox="1"/>
            <p:nvPr/>
          </p:nvSpPr>
          <p:spPr>
            <a:xfrm>
              <a:off x="522980" y="1361987"/>
              <a:ext cx="715162" cy="694200"/>
            </a:xfrm>
            <a:prstGeom prst="rect">
              <a:avLst/>
            </a:prstGeom>
            <a:noFill/>
          </p:spPr>
          <p:txBody>
            <a:bodyPr wrap="square" rtlCol="0">
              <a:spAutoFit/>
            </a:bodyPr>
            <a:lstStyle/>
            <a:p>
              <a:pPr defTabSz="1219170">
                <a:buClr>
                  <a:srgbClr val="000000"/>
                </a:buClr>
              </a:pPr>
              <a:endParaRPr lang="zh-TW" altLang="en-US" sz="1600" kern="0" dirty="0">
                <a:solidFill>
                  <a:srgbClr val="000000"/>
                </a:solidFill>
                <a:latin typeface="Corbel" panose="020B0503020204020204" pitchFamily="34" charset="0"/>
                <a:cs typeface="Arial"/>
                <a:sym typeface="Arial"/>
              </a:endParaRPr>
            </a:p>
          </p:txBody>
        </p:sp>
      </p:grpSp>
      <p:grpSp>
        <p:nvGrpSpPr>
          <p:cNvPr id="44" name="群組 126">
            <a:extLst>
              <a:ext uri="{FF2B5EF4-FFF2-40B4-BE49-F238E27FC236}">
                <a16:creationId xmlns:a16="http://schemas.microsoft.com/office/drawing/2014/main" id="{D2F291B3-6251-BC61-7A4B-2C4BD4714F44}"/>
              </a:ext>
            </a:extLst>
          </p:cNvPr>
          <p:cNvGrpSpPr/>
          <p:nvPr/>
        </p:nvGrpSpPr>
        <p:grpSpPr>
          <a:xfrm>
            <a:off x="4012855" y="3115910"/>
            <a:ext cx="342189" cy="350442"/>
            <a:chOff x="522980" y="1337615"/>
            <a:chExt cx="715162" cy="718577"/>
          </a:xfrm>
        </p:grpSpPr>
        <p:sp>
          <p:nvSpPr>
            <p:cNvPr id="60" name="矩形 129">
              <a:extLst>
                <a:ext uri="{FF2B5EF4-FFF2-40B4-BE49-F238E27FC236}">
                  <a16:creationId xmlns:a16="http://schemas.microsoft.com/office/drawing/2014/main" id="{8F2ED2D2-C277-C10D-E97A-D8A2E230A06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61" name="文字方塊 130">
              <a:extLst>
                <a:ext uri="{FF2B5EF4-FFF2-40B4-BE49-F238E27FC236}">
                  <a16:creationId xmlns:a16="http://schemas.microsoft.com/office/drawing/2014/main" id="{1D7CC855-B0E6-3A0B-646C-2D2759D35E74}"/>
                </a:ext>
              </a:extLst>
            </p:cNvPr>
            <p:cNvSpPr txBox="1"/>
            <p:nvPr/>
          </p:nvSpPr>
          <p:spPr>
            <a:xfrm>
              <a:off x="522980" y="1361991"/>
              <a:ext cx="715162" cy="694201"/>
            </a:xfrm>
            <a:prstGeom prst="rect">
              <a:avLst/>
            </a:prstGeom>
            <a:noFill/>
          </p:spPr>
          <p:txBody>
            <a:bodyPr wrap="square" rtlCol="0">
              <a:spAutoFit/>
            </a:bodyPr>
            <a:lstStyle/>
            <a:p>
              <a:pPr defTabSz="1219170">
                <a:buClr>
                  <a:srgbClr val="000000"/>
                </a:buClr>
              </a:pPr>
              <a:endParaRPr lang="zh-TW" altLang="en-US" sz="1600" kern="0" dirty="0">
                <a:solidFill>
                  <a:srgbClr val="000000"/>
                </a:solidFill>
                <a:latin typeface="Corbel" panose="020B0503020204020204" pitchFamily="34" charset="0"/>
                <a:cs typeface="Arial"/>
                <a:sym typeface="Arial"/>
              </a:endParaRPr>
            </a:p>
          </p:txBody>
        </p:sp>
      </p:grpSp>
      <p:grpSp>
        <p:nvGrpSpPr>
          <p:cNvPr id="45" name="群組 164">
            <a:extLst>
              <a:ext uri="{FF2B5EF4-FFF2-40B4-BE49-F238E27FC236}">
                <a16:creationId xmlns:a16="http://schemas.microsoft.com/office/drawing/2014/main" id="{27370527-291A-51FF-5A09-87EAFE8B560B}"/>
              </a:ext>
            </a:extLst>
          </p:cNvPr>
          <p:cNvGrpSpPr/>
          <p:nvPr/>
        </p:nvGrpSpPr>
        <p:grpSpPr>
          <a:xfrm>
            <a:off x="5090987" y="3115910"/>
            <a:ext cx="342189" cy="350442"/>
            <a:chOff x="522980" y="1337615"/>
            <a:chExt cx="715162" cy="718577"/>
          </a:xfrm>
        </p:grpSpPr>
        <p:sp>
          <p:nvSpPr>
            <p:cNvPr id="58" name="矩形 165">
              <a:extLst>
                <a:ext uri="{FF2B5EF4-FFF2-40B4-BE49-F238E27FC236}">
                  <a16:creationId xmlns:a16="http://schemas.microsoft.com/office/drawing/2014/main" id="{2C1069EE-9DD9-6970-43DD-F1135073DA7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59" name="文字方塊 166">
              <a:extLst>
                <a:ext uri="{FF2B5EF4-FFF2-40B4-BE49-F238E27FC236}">
                  <a16:creationId xmlns:a16="http://schemas.microsoft.com/office/drawing/2014/main" id="{74577F2A-593E-3E8E-46B7-4B1CD1E59AD7}"/>
                </a:ext>
              </a:extLst>
            </p:cNvPr>
            <p:cNvSpPr txBox="1"/>
            <p:nvPr/>
          </p:nvSpPr>
          <p:spPr>
            <a:xfrm>
              <a:off x="522980" y="1361991"/>
              <a:ext cx="715162" cy="694201"/>
            </a:xfrm>
            <a:prstGeom prst="rect">
              <a:avLst/>
            </a:prstGeom>
            <a:noFill/>
          </p:spPr>
          <p:txBody>
            <a:bodyPr wrap="square" rtlCol="0">
              <a:spAutoFit/>
            </a:bodyPr>
            <a:lstStyle/>
            <a:p>
              <a:pPr defTabSz="1219170">
                <a:buClr>
                  <a:srgbClr val="000000"/>
                </a:buClr>
              </a:pPr>
              <a:endParaRPr lang="zh-TW" altLang="en-US" sz="1600" kern="0" dirty="0">
                <a:solidFill>
                  <a:srgbClr val="000000"/>
                </a:solidFill>
                <a:latin typeface="Corbel" panose="020B0503020204020204" pitchFamily="34" charset="0"/>
                <a:cs typeface="Arial"/>
                <a:sym typeface="Arial"/>
              </a:endParaRPr>
            </a:p>
          </p:txBody>
        </p:sp>
      </p:grpSp>
      <p:grpSp>
        <p:nvGrpSpPr>
          <p:cNvPr id="46" name="群組 167">
            <a:extLst>
              <a:ext uri="{FF2B5EF4-FFF2-40B4-BE49-F238E27FC236}">
                <a16:creationId xmlns:a16="http://schemas.microsoft.com/office/drawing/2014/main" id="{BDD23FFC-649D-66A3-1E67-8C170D1CD7E3}"/>
              </a:ext>
            </a:extLst>
          </p:cNvPr>
          <p:cNvGrpSpPr/>
          <p:nvPr/>
        </p:nvGrpSpPr>
        <p:grpSpPr>
          <a:xfrm>
            <a:off x="6166448" y="3115910"/>
            <a:ext cx="342189" cy="350442"/>
            <a:chOff x="522980" y="1337615"/>
            <a:chExt cx="715162" cy="718577"/>
          </a:xfrm>
        </p:grpSpPr>
        <p:sp>
          <p:nvSpPr>
            <p:cNvPr id="56" name="矩形 168">
              <a:extLst>
                <a:ext uri="{FF2B5EF4-FFF2-40B4-BE49-F238E27FC236}">
                  <a16:creationId xmlns:a16="http://schemas.microsoft.com/office/drawing/2014/main" id="{C7761840-3334-9CAD-0DE5-C4C9D826285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19170">
                <a:buClr>
                  <a:srgbClr val="000000"/>
                </a:buClr>
              </a:pPr>
              <a:endParaRPr lang="zh-TW" altLang="en-US" sz="1333" kern="0" dirty="0">
                <a:solidFill>
                  <a:prstClr val="black"/>
                </a:solidFill>
                <a:latin typeface="Corbel" panose="020B0503020204020204"/>
                <a:ea typeface="新細明體" panose="02020500000000000000" pitchFamily="18" charset="-120"/>
                <a:sym typeface="Arial"/>
              </a:endParaRPr>
            </a:p>
          </p:txBody>
        </p:sp>
        <p:sp>
          <p:nvSpPr>
            <p:cNvPr id="57" name="文字方塊 169">
              <a:extLst>
                <a:ext uri="{FF2B5EF4-FFF2-40B4-BE49-F238E27FC236}">
                  <a16:creationId xmlns:a16="http://schemas.microsoft.com/office/drawing/2014/main" id="{2F9D2B7C-9439-B121-E462-02E4E250DA78}"/>
                </a:ext>
              </a:extLst>
            </p:cNvPr>
            <p:cNvSpPr txBox="1"/>
            <p:nvPr/>
          </p:nvSpPr>
          <p:spPr>
            <a:xfrm>
              <a:off x="522980" y="1361991"/>
              <a:ext cx="715162" cy="694201"/>
            </a:xfrm>
            <a:prstGeom prst="rect">
              <a:avLst/>
            </a:prstGeom>
            <a:noFill/>
          </p:spPr>
          <p:txBody>
            <a:bodyPr wrap="square" rtlCol="0">
              <a:spAutoFit/>
            </a:bodyPr>
            <a:lstStyle/>
            <a:p>
              <a:pPr defTabSz="1219170">
                <a:buClr>
                  <a:srgbClr val="000000"/>
                </a:buClr>
              </a:pPr>
              <a:endParaRPr lang="zh-TW" altLang="en-US" sz="1600" kern="0" dirty="0">
                <a:solidFill>
                  <a:srgbClr val="000000"/>
                </a:solidFill>
                <a:latin typeface="Corbel" panose="020B0503020204020204" pitchFamily="34" charset="0"/>
                <a:cs typeface="Arial"/>
                <a:sym typeface="Arial"/>
              </a:endParaRPr>
            </a:p>
          </p:txBody>
        </p:sp>
      </p:grpSp>
      <p:cxnSp>
        <p:nvCxnSpPr>
          <p:cNvPr id="47" name="直線單箭頭接點 25">
            <a:extLst>
              <a:ext uri="{FF2B5EF4-FFF2-40B4-BE49-F238E27FC236}">
                <a16:creationId xmlns:a16="http://schemas.microsoft.com/office/drawing/2014/main" id="{7A0EF800-E57C-547A-E2C7-2E59EB1565FB}"/>
              </a:ext>
            </a:extLst>
          </p:cNvPr>
          <p:cNvCxnSpPr>
            <a:cxnSpLocks/>
            <a:stCxn id="47168" idx="3"/>
          </p:cNvCxnSpPr>
          <p:nvPr/>
        </p:nvCxnSpPr>
        <p:spPr>
          <a:xfrm flipV="1">
            <a:off x="2938004" y="4569713"/>
            <a:ext cx="205755" cy="6337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0">
            <a:extLst>
              <a:ext uri="{FF2B5EF4-FFF2-40B4-BE49-F238E27FC236}">
                <a16:creationId xmlns:a16="http://schemas.microsoft.com/office/drawing/2014/main" id="{04C9998F-E4CF-68B6-4A01-49F319F39370}"/>
              </a:ext>
            </a:extLst>
          </p:cNvPr>
          <p:cNvCxnSpPr>
            <a:cxnSpLocks/>
            <a:stCxn id="47167" idx="3"/>
          </p:cNvCxnSpPr>
          <p:nvPr/>
        </p:nvCxnSpPr>
        <p:spPr>
          <a:xfrm flipV="1">
            <a:off x="4035205" y="4562461"/>
            <a:ext cx="197685" cy="6446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1">
            <a:extLst>
              <a:ext uri="{FF2B5EF4-FFF2-40B4-BE49-F238E27FC236}">
                <a16:creationId xmlns:a16="http://schemas.microsoft.com/office/drawing/2014/main" id="{EB3203CB-558D-F136-95BE-1AC45CDBC286}"/>
              </a:ext>
            </a:extLst>
          </p:cNvPr>
          <p:cNvCxnSpPr>
            <a:cxnSpLocks/>
            <a:stCxn id="47166" idx="3"/>
          </p:cNvCxnSpPr>
          <p:nvPr/>
        </p:nvCxnSpPr>
        <p:spPr>
          <a:xfrm flipV="1">
            <a:off x="5093719" y="4562461"/>
            <a:ext cx="213861" cy="6446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2">
            <a:extLst>
              <a:ext uri="{FF2B5EF4-FFF2-40B4-BE49-F238E27FC236}">
                <a16:creationId xmlns:a16="http://schemas.microsoft.com/office/drawing/2014/main" id="{F3080C96-A94F-2772-FB04-41A988EFEED1}"/>
              </a:ext>
            </a:extLst>
          </p:cNvPr>
          <p:cNvCxnSpPr>
            <a:cxnSpLocks/>
            <a:stCxn id="47165" idx="3"/>
          </p:cNvCxnSpPr>
          <p:nvPr/>
        </p:nvCxnSpPr>
        <p:spPr>
          <a:xfrm flipV="1">
            <a:off x="6169180" y="4569713"/>
            <a:ext cx="215040" cy="6428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3">
            <a:extLst>
              <a:ext uri="{FF2B5EF4-FFF2-40B4-BE49-F238E27FC236}">
                <a16:creationId xmlns:a16="http://schemas.microsoft.com/office/drawing/2014/main" id="{6C56BF14-581D-4BE0-CF50-793D405C7699}"/>
              </a:ext>
            </a:extLst>
          </p:cNvPr>
          <p:cNvCxnSpPr>
            <a:cxnSpLocks/>
          </p:cNvCxnSpPr>
          <p:nvPr/>
        </p:nvCxnSpPr>
        <p:spPr>
          <a:xfrm flipV="1">
            <a:off x="3143965" y="3418610"/>
            <a:ext cx="0" cy="325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4">
            <a:extLst>
              <a:ext uri="{FF2B5EF4-FFF2-40B4-BE49-F238E27FC236}">
                <a16:creationId xmlns:a16="http://schemas.microsoft.com/office/drawing/2014/main" id="{8BF15BB0-D92F-CEC4-EA24-C5F65B1BE0D4}"/>
              </a:ext>
            </a:extLst>
          </p:cNvPr>
          <p:cNvCxnSpPr>
            <a:cxnSpLocks/>
          </p:cNvCxnSpPr>
          <p:nvPr/>
        </p:nvCxnSpPr>
        <p:spPr>
          <a:xfrm flipV="1">
            <a:off x="4233095" y="3411357"/>
            <a:ext cx="0" cy="325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75">
            <a:extLst>
              <a:ext uri="{FF2B5EF4-FFF2-40B4-BE49-F238E27FC236}">
                <a16:creationId xmlns:a16="http://schemas.microsoft.com/office/drawing/2014/main" id="{DC775DFF-043E-20E4-CB38-EAEC064C2F25}"/>
              </a:ext>
            </a:extLst>
          </p:cNvPr>
          <p:cNvCxnSpPr>
            <a:cxnSpLocks/>
          </p:cNvCxnSpPr>
          <p:nvPr/>
        </p:nvCxnSpPr>
        <p:spPr>
          <a:xfrm flipV="1">
            <a:off x="5307785" y="3411357"/>
            <a:ext cx="0" cy="325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76">
            <a:extLst>
              <a:ext uri="{FF2B5EF4-FFF2-40B4-BE49-F238E27FC236}">
                <a16:creationId xmlns:a16="http://schemas.microsoft.com/office/drawing/2014/main" id="{00883A45-598F-DBC5-9896-3383864022C3}"/>
              </a:ext>
            </a:extLst>
          </p:cNvPr>
          <p:cNvCxnSpPr>
            <a:cxnSpLocks/>
          </p:cNvCxnSpPr>
          <p:nvPr/>
        </p:nvCxnSpPr>
        <p:spPr>
          <a:xfrm flipV="1">
            <a:off x="6384425" y="3418610"/>
            <a:ext cx="0" cy="325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8">
            <a:extLst>
              <a:ext uri="{FF2B5EF4-FFF2-40B4-BE49-F238E27FC236}">
                <a16:creationId xmlns:a16="http://schemas.microsoft.com/office/drawing/2014/main" id="{78ECC4B6-6FE1-A49A-3F79-8BF23F6251D8}"/>
              </a:ext>
            </a:extLst>
          </p:cNvPr>
          <p:cNvSpPr/>
          <p:nvPr/>
        </p:nvSpPr>
        <p:spPr>
          <a:xfrm>
            <a:off x="2813266" y="3712518"/>
            <a:ext cx="3868593" cy="849941"/>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altLang="zh-TW" sz="2667" kern="0" dirty="0">
                <a:solidFill>
                  <a:prstClr val="black"/>
                </a:solidFill>
                <a:latin typeface="Corbel" panose="020B0503020204020204"/>
                <a:ea typeface="新細明體" panose="02020500000000000000" pitchFamily="18" charset="-120"/>
                <a:sym typeface="Arial"/>
              </a:rPr>
              <a:t>Self-Attention Layer</a:t>
            </a:r>
            <a:endParaRPr lang="zh-TW" altLang="en-US" sz="2667" kern="0" dirty="0">
              <a:solidFill>
                <a:prstClr val="black"/>
              </a:solidFill>
              <a:latin typeface="Corbel" panose="020B0503020204020204"/>
              <a:ea typeface="新細明體" panose="02020500000000000000" pitchFamily="18" charset="-120"/>
              <a:sym typeface="Arial"/>
            </a:endParaRPr>
          </a:p>
        </p:txBody>
      </p:sp>
      <mc:AlternateContent xmlns:mc="http://schemas.openxmlformats.org/markup-compatibility/2006" xmlns:a14="http://schemas.microsoft.com/office/drawing/2010/main">
        <mc:Choice Requires="a14">
          <p:sp>
            <p:nvSpPr>
              <p:cNvPr id="47165" name="文字方塊 140">
                <a:extLst>
                  <a:ext uri="{FF2B5EF4-FFF2-40B4-BE49-F238E27FC236}">
                    <a16:creationId xmlns:a16="http://schemas.microsoft.com/office/drawing/2014/main" id="{89CCE0CD-6A40-33A3-0085-A20D92BA29D6}"/>
                  </a:ext>
                </a:extLst>
              </p:cNvPr>
              <p:cNvSpPr txBox="1"/>
              <p:nvPr/>
            </p:nvSpPr>
            <p:spPr>
              <a:xfrm>
                <a:off x="5826991" y="5043254"/>
                <a:ext cx="342189" cy="338554"/>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𝑥</m:t>
                          </m:r>
                        </m:e>
                        <m:sup>
                          <m:r>
                            <a:rPr lang="en-US" altLang="zh-TW" sz="1600" kern="0">
                              <a:solidFill>
                                <a:srgbClr val="000000"/>
                              </a:solidFill>
                              <a:latin typeface="Cambria Math" panose="02040503050406030204" pitchFamily="18" charset="0"/>
                              <a:sym typeface="Arial"/>
                            </a:rPr>
                            <m:t>4</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47165" name="文字方塊 140">
                <a:extLst>
                  <a:ext uri="{FF2B5EF4-FFF2-40B4-BE49-F238E27FC236}">
                    <a16:creationId xmlns:a16="http://schemas.microsoft.com/office/drawing/2014/main" id="{89CCE0CD-6A40-33A3-0085-A20D92BA29D6}"/>
                  </a:ext>
                </a:extLst>
              </p:cNvPr>
              <p:cNvSpPr txBox="1">
                <a:spLocks noRot="1" noChangeAspect="1" noMove="1" noResize="1" noEditPoints="1" noAdjustHandles="1" noChangeArrowheads="1" noChangeShapeType="1" noTextEdit="1"/>
              </p:cNvSpPr>
              <p:nvPr/>
            </p:nvSpPr>
            <p:spPr>
              <a:xfrm>
                <a:off x="5826991" y="5043254"/>
                <a:ext cx="342189" cy="338554"/>
              </a:xfrm>
              <a:prstGeom prst="rect">
                <a:avLst/>
              </a:prstGeom>
              <a:blipFill>
                <a:blip r:embed="rId5"/>
                <a:stretch>
                  <a:fillRect r="-1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166" name="文字方塊 141">
                <a:extLst>
                  <a:ext uri="{FF2B5EF4-FFF2-40B4-BE49-F238E27FC236}">
                    <a16:creationId xmlns:a16="http://schemas.microsoft.com/office/drawing/2014/main" id="{1A815EED-F0BC-AC41-83A7-EC1321A7C890}"/>
                  </a:ext>
                </a:extLst>
              </p:cNvPr>
              <p:cNvSpPr txBox="1"/>
              <p:nvPr/>
            </p:nvSpPr>
            <p:spPr>
              <a:xfrm>
                <a:off x="4751530" y="5037852"/>
                <a:ext cx="342189" cy="338554"/>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𝑥</m:t>
                          </m:r>
                        </m:e>
                        <m:sup>
                          <m:r>
                            <a:rPr lang="en-US" altLang="zh-TW" sz="1600" kern="0">
                              <a:solidFill>
                                <a:srgbClr val="000000"/>
                              </a:solidFill>
                              <a:latin typeface="Cambria Math" panose="02040503050406030204" pitchFamily="18" charset="0"/>
                              <a:sym typeface="Arial"/>
                            </a:rPr>
                            <m:t>3</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47166" name="文字方塊 141">
                <a:extLst>
                  <a:ext uri="{FF2B5EF4-FFF2-40B4-BE49-F238E27FC236}">
                    <a16:creationId xmlns:a16="http://schemas.microsoft.com/office/drawing/2014/main" id="{1A815EED-F0BC-AC41-83A7-EC1321A7C890}"/>
                  </a:ext>
                </a:extLst>
              </p:cNvPr>
              <p:cNvSpPr txBox="1">
                <a:spLocks noRot="1" noChangeAspect="1" noMove="1" noResize="1" noEditPoints="1" noAdjustHandles="1" noChangeArrowheads="1" noChangeShapeType="1" noTextEdit="1"/>
              </p:cNvSpPr>
              <p:nvPr/>
            </p:nvSpPr>
            <p:spPr>
              <a:xfrm>
                <a:off x="4751530" y="5037852"/>
                <a:ext cx="342189"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167" name="文字方塊 142">
                <a:extLst>
                  <a:ext uri="{FF2B5EF4-FFF2-40B4-BE49-F238E27FC236}">
                    <a16:creationId xmlns:a16="http://schemas.microsoft.com/office/drawing/2014/main" id="{FFF33400-EA34-2B83-1D88-365C2BDEEF7C}"/>
                  </a:ext>
                </a:extLst>
              </p:cNvPr>
              <p:cNvSpPr txBox="1"/>
              <p:nvPr/>
            </p:nvSpPr>
            <p:spPr>
              <a:xfrm>
                <a:off x="3693016" y="5037852"/>
                <a:ext cx="342189" cy="338554"/>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𝑥</m:t>
                          </m:r>
                        </m:e>
                        <m:sup>
                          <m:r>
                            <a:rPr lang="en-US" altLang="zh-TW" sz="1600" kern="0">
                              <a:solidFill>
                                <a:srgbClr val="000000"/>
                              </a:solidFill>
                              <a:latin typeface="Cambria Math" panose="02040503050406030204" pitchFamily="18" charset="0"/>
                              <a:sym typeface="Arial"/>
                            </a:rPr>
                            <m:t>2</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47167" name="文字方塊 142">
                <a:extLst>
                  <a:ext uri="{FF2B5EF4-FFF2-40B4-BE49-F238E27FC236}">
                    <a16:creationId xmlns:a16="http://schemas.microsoft.com/office/drawing/2014/main" id="{FFF33400-EA34-2B83-1D88-365C2BDEEF7C}"/>
                  </a:ext>
                </a:extLst>
              </p:cNvPr>
              <p:cNvSpPr txBox="1">
                <a:spLocks noRot="1" noChangeAspect="1" noMove="1" noResize="1" noEditPoints="1" noAdjustHandles="1" noChangeArrowheads="1" noChangeShapeType="1" noTextEdit="1"/>
              </p:cNvSpPr>
              <p:nvPr/>
            </p:nvSpPr>
            <p:spPr>
              <a:xfrm>
                <a:off x="3693016" y="5037852"/>
                <a:ext cx="342189" cy="338554"/>
              </a:xfrm>
              <a:prstGeom prst="rect">
                <a:avLst/>
              </a:prstGeom>
              <a:blipFill>
                <a:blip r:embed="rId7"/>
                <a:stretch>
                  <a:fillRect r="-1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168" name="文字方塊 143">
                <a:extLst>
                  <a:ext uri="{FF2B5EF4-FFF2-40B4-BE49-F238E27FC236}">
                    <a16:creationId xmlns:a16="http://schemas.microsoft.com/office/drawing/2014/main" id="{E2F949D0-5A00-E9B8-6A2A-D2676F8D9551}"/>
                  </a:ext>
                </a:extLst>
              </p:cNvPr>
              <p:cNvSpPr txBox="1"/>
              <p:nvPr/>
            </p:nvSpPr>
            <p:spPr>
              <a:xfrm>
                <a:off x="2595815" y="5034211"/>
                <a:ext cx="342189" cy="338554"/>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altLang="zh-TW" sz="1600" i="1" kern="0">
                              <a:solidFill>
                                <a:srgbClr val="000000"/>
                              </a:solidFill>
                              <a:latin typeface="Cambria Math" panose="02040503050406030204" pitchFamily="18" charset="0"/>
                              <a:sym typeface="Arial"/>
                            </a:rPr>
                          </m:ctrlPr>
                        </m:sSupPr>
                        <m:e>
                          <m:r>
                            <a:rPr lang="en-US" altLang="zh-TW" sz="1600" kern="0">
                              <a:solidFill>
                                <a:srgbClr val="000000"/>
                              </a:solidFill>
                              <a:latin typeface="Cambria Math" panose="02040503050406030204" pitchFamily="18" charset="0"/>
                              <a:sym typeface="Arial"/>
                            </a:rPr>
                            <m:t>𝑥</m:t>
                          </m:r>
                        </m:e>
                        <m:sup>
                          <m:r>
                            <a:rPr lang="en-US" altLang="zh-TW" sz="1600" kern="0">
                              <a:solidFill>
                                <a:srgbClr val="000000"/>
                              </a:solidFill>
                              <a:latin typeface="Cambria Math" panose="02040503050406030204" pitchFamily="18" charset="0"/>
                              <a:sym typeface="Arial"/>
                            </a:rPr>
                            <m:t>1</m:t>
                          </m:r>
                        </m:sup>
                      </m:sSup>
                    </m:oMath>
                  </m:oMathPara>
                </a14:m>
                <a:endParaRPr lang="zh-TW" altLang="en-US" sz="1600" kern="0" dirty="0">
                  <a:solidFill>
                    <a:srgbClr val="000000"/>
                  </a:solidFill>
                  <a:latin typeface="Corbel" panose="020B0503020204020204" pitchFamily="34" charset="0"/>
                  <a:cs typeface="Arial"/>
                  <a:sym typeface="Arial"/>
                </a:endParaRPr>
              </a:p>
            </p:txBody>
          </p:sp>
        </mc:Choice>
        <mc:Fallback xmlns="">
          <p:sp>
            <p:nvSpPr>
              <p:cNvPr id="47168" name="文字方塊 143">
                <a:extLst>
                  <a:ext uri="{FF2B5EF4-FFF2-40B4-BE49-F238E27FC236}">
                    <a16:creationId xmlns:a16="http://schemas.microsoft.com/office/drawing/2014/main" id="{E2F949D0-5A00-E9B8-6A2A-D2676F8D9551}"/>
                  </a:ext>
                </a:extLst>
              </p:cNvPr>
              <p:cNvSpPr txBox="1">
                <a:spLocks noRot="1" noChangeAspect="1" noMove="1" noResize="1" noEditPoints="1" noAdjustHandles="1" noChangeArrowheads="1" noChangeShapeType="1" noTextEdit="1"/>
              </p:cNvSpPr>
              <p:nvPr/>
            </p:nvSpPr>
            <p:spPr>
              <a:xfrm>
                <a:off x="2595815" y="5034211"/>
                <a:ext cx="342189" cy="338554"/>
              </a:xfrm>
              <a:prstGeom prst="rect">
                <a:avLst/>
              </a:prstGeom>
              <a:blipFill>
                <a:blip r:embed="rId8"/>
                <a:stretch>
                  <a:fillRect/>
                </a:stretch>
              </a:blipFill>
            </p:spPr>
            <p:txBody>
              <a:bodyPr/>
              <a:lstStyle/>
              <a:p>
                <a:r>
                  <a:rPr lang="zh-CN" altLang="en-US">
                    <a:noFill/>
                  </a:rPr>
                  <a:t> </a:t>
                </a:r>
              </a:p>
            </p:txBody>
          </p:sp>
        </mc:Fallback>
      </mc:AlternateContent>
      <p:sp>
        <p:nvSpPr>
          <p:cNvPr id="47195" name="TextBox 47194">
            <a:extLst>
              <a:ext uri="{FF2B5EF4-FFF2-40B4-BE49-F238E27FC236}">
                <a16:creationId xmlns:a16="http://schemas.microsoft.com/office/drawing/2014/main" id="{EF1A02E7-1655-39F8-D620-8EB393223EAE}"/>
              </a:ext>
            </a:extLst>
          </p:cNvPr>
          <p:cNvSpPr txBox="1"/>
          <p:nvPr/>
        </p:nvSpPr>
        <p:spPr>
          <a:xfrm>
            <a:off x="3125828" y="6251024"/>
            <a:ext cx="6122893" cy="379656"/>
          </a:xfrm>
          <a:prstGeom prst="rect">
            <a:avLst/>
          </a:prstGeom>
          <a:noFill/>
        </p:spPr>
        <p:txBody>
          <a:bodyPr wrap="square">
            <a:spAutoFit/>
          </a:bodyPr>
          <a:lstStyle/>
          <a:p>
            <a:pPr algn="ctr" defTabSz="1219170">
              <a:buClr>
                <a:srgbClr val="000000"/>
              </a:buClr>
            </a:pPr>
            <a:r>
              <a:rPr lang="en-US" sz="1867" kern="0" dirty="0">
                <a:solidFill>
                  <a:prstClr val="white">
                    <a:lumMod val="50000"/>
                  </a:prstClr>
                </a:solidFill>
                <a:latin typeface="Corbel" panose="020B0503020204020204" pitchFamily="34" charset="0"/>
                <a:cs typeface="Arial"/>
                <a:sym typeface="Arial"/>
              </a:rPr>
              <a:t>[Vaswani et al. 2017]</a:t>
            </a:r>
          </a:p>
        </p:txBody>
      </p:sp>
      <p:sp>
        <p:nvSpPr>
          <p:cNvPr id="9" name="Slide Number Placeholder 8">
            <a:extLst>
              <a:ext uri="{FF2B5EF4-FFF2-40B4-BE49-F238E27FC236}">
                <a16:creationId xmlns:a16="http://schemas.microsoft.com/office/drawing/2014/main" id="{82F52651-9693-0D88-3823-4AC1604DB1DE}"/>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39</a:t>
            </a:fld>
            <a:endParaRPr lang="en-US" kern="0" dirty="0">
              <a:solidFill>
                <a:prstClr val="black">
                  <a:tint val="75000"/>
                </a:prstClr>
              </a:solidFill>
              <a:cs typeface="Arial"/>
              <a:sym typeface="Arial"/>
            </a:endParaRPr>
          </a:p>
        </p:txBody>
      </p:sp>
      <p:pic>
        <p:nvPicPr>
          <p:cNvPr id="11" name="图片 10">
            <a:extLst>
              <a:ext uri="{FF2B5EF4-FFF2-40B4-BE49-F238E27FC236}">
                <a16:creationId xmlns:a16="http://schemas.microsoft.com/office/drawing/2014/main" id="{4B6DEC96-32BF-4E5D-169C-98BDA6667357}"/>
              </a:ext>
            </a:extLst>
          </p:cNvPr>
          <p:cNvPicPr>
            <a:picLocks noChangeAspect="1"/>
          </p:cNvPicPr>
          <p:nvPr/>
        </p:nvPicPr>
        <p:blipFill>
          <a:blip r:embed="rId9"/>
          <a:stretch>
            <a:fillRect/>
          </a:stretch>
        </p:blipFill>
        <p:spPr>
          <a:xfrm>
            <a:off x="8033395" y="3530089"/>
            <a:ext cx="3947136" cy="2709411"/>
          </a:xfrm>
          <a:prstGeom prst="rect">
            <a:avLst/>
          </a:prstGeom>
        </p:spPr>
      </p:pic>
    </p:spTree>
    <p:extLst>
      <p:ext uri="{BB962C8B-B14F-4D97-AF65-F5344CB8AC3E}">
        <p14:creationId xmlns:p14="http://schemas.microsoft.com/office/powerpoint/2010/main" val="35362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320866-A3CC-0FE9-2B75-8C532E4436F0}"/>
              </a:ext>
            </a:extLst>
          </p:cNvPr>
          <p:cNvPicPr>
            <a:picLocks noChangeAspect="1"/>
          </p:cNvPicPr>
          <p:nvPr/>
        </p:nvPicPr>
        <p:blipFill>
          <a:blip r:embed="rId2"/>
          <a:stretch>
            <a:fillRect/>
          </a:stretch>
        </p:blipFill>
        <p:spPr>
          <a:xfrm>
            <a:off x="0" y="648934"/>
            <a:ext cx="12192000" cy="5560132"/>
          </a:xfrm>
          <a:prstGeom prst="rect">
            <a:avLst/>
          </a:prstGeom>
        </p:spPr>
      </p:pic>
    </p:spTree>
    <p:extLst>
      <p:ext uri="{BB962C8B-B14F-4D97-AF65-F5344CB8AC3E}">
        <p14:creationId xmlns:p14="http://schemas.microsoft.com/office/powerpoint/2010/main" val="825856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lstStyle/>
          <a:p>
            <a:r>
              <a:rPr lang="en-US" dirty="0"/>
              <a:t>How Do We Make it </a:t>
            </a:r>
            <a:r>
              <a:rPr lang="en-US" dirty="0">
                <a:solidFill>
                  <a:srgbClr val="C00000"/>
                </a:solidFill>
              </a:rPr>
              <a:t>Deep</a:t>
            </a:r>
            <a:r>
              <a:rPr lang="en-US" dirty="0"/>
              <a:t>? </a:t>
            </a:r>
          </a:p>
        </p:txBody>
      </p:sp>
      <p:pic>
        <p:nvPicPr>
          <p:cNvPr id="5" name="Content Placeholder 4" descr="A picture containing diagram&#10;&#10;Description automatically generated">
            <a:extLst>
              <a:ext uri="{FF2B5EF4-FFF2-40B4-BE49-F238E27FC236}">
                <a16:creationId xmlns:a16="http://schemas.microsoft.com/office/drawing/2014/main" id="{B4A80493-6C8B-44AC-416E-902CC5653E52}"/>
              </a:ext>
            </a:extLst>
          </p:cNvPr>
          <p:cNvPicPr>
            <a:picLocks noGrp="1" noChangeAspect="1"/>
          </p:cNvPicPr>
          <p:nvPr>
            <p:ph idx="1"/>
          </p:nvPr>
        </p:nvPicPr>
        <p:blipFill rotWithShape="1">
          <a:blip r:embed="rId2"/>
          <a:srcRect t="8336"/>
          <a:stretch/>
        </p:blipFill>
        <p:spPr>
          <a:xfrm>
            <a:off x="7727616" y="242047"/>
            <a:ext cx="4204408" cy="2509869"/>
          </a:xfrm>
        </p:spPr>
      </p:pic>
      <p:sp>
        <p:nvSpPr>
          <p:cNvPr id="27" name="矩形: 圓角 8">
            <a:extLst>
              <a:ext uri="{FF2B5EF4-FFF2-40B4-BE49-F238E27FC236}">
                <a16:creationId xmlns:a16="http://schemas.microsoft.com/office/drawing/2014/main" id="{10683730-6D83-35E5-BEB0-A811E5749C5F}"/>
              </a:ext>
            </a:extLst>
          </p:cNvPr>
          <p:cNvSpPr/>
          <p:nvPr/>
        </p:nvSpPr>
        <p:spPr>
          <a:xfrm>
            <a:off x="2474754" y="4869719"/>
            <a:ext cx="3216247" cy="879560"/>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altLang="zh-TW" sz="2133" kern="0" dirty="0">
                <a:solidFill>
                  <a:prstClr val="black"/>
                </a:solidFill>
                <a:latin typeface="Corbel" panose="020B0503020204020204"/>
                <a:ea typeface="新細明體" panose="02020500000000000000" pitchFamily="18" charset="-120"/>
                <a:sym typeface="Arial"/>
              </a:rPr>
              <a:t>Multi-Headed </a:t>
            </a:r>
            <a:br>
              <a:rPr lang="en-US" altLang="zh-TW" sz="2133" kern="0" dirty="0">
                <a:solidFill>
                  <a:prstClr val="black"/>
                </a:solidFill>
                <a:latin typeface="Corbel" panose="020B0503020204020204"/>
                <a:ea typeface="新細明體" panose="02020500000000000000" pitchFamily="18" charset="-120"/>
                <a:sym typeface="Arial"/>
              </a:rPr>
            </a:br>
            <a:r>
              <a:rPr lang="en-US" altLang="zh-TW" sz="2133" kern="0" dirty="0">
                <a:solidFill>
                  <a:prstClr val="black"/>
                </a:solidFill>
                <a:latin typeface="Corbel" panose="020B0503020204020204"/>
                <a:ea typeface="新細明體" panose="02020500000000000000" pitchFamily="18" charset="-120"/>
                <a:sym typeface="Arial"/>
              </a:rPr>
              <a:t>Self-Attention Layer</a:t>
            </a:r>
            <a:endParaRPr lang="zh-TW" altLang="en-US" sz="2133" kern="0" dirty="0">
              <a:solidFill>
                <a:prstClr val="black"/>
              </a:solidFill>
              <a:latin typeface="Corbel" panose="020B0503020204020204"/>
              <a:ea typeface="新細明體" panose="02020500000000000000" pitchFamily="18" charset="-120"/>
              <a:sym typeface="Arial"/>
            </a:endParaRPr>
          </a:p>
        </p:txBody>
      </p:sp>
      <p:sp>
        <p:nvSpPr>
          <p:cNvPr id="37" name="Rectangle 36">
            <a:extLst>
              <a:ext uri="{FF2B5EF4-FFF2-40B4-BE49-F238E27FC236}">
                <a16:creationId xmlns:a16="http://schemas.microsoft.com/office/drawing/2014/main" id="{15C41768-28CF-7289-5876-14858B5A2BAD}"/>
              </a:ext>
            </a:extLst>
          </p:cNvPr>
          <p:cNvSpPr/>
          <p:nvPr/>
        </p:nvSpPr>
        <p:spPr>
          <a:xfrm>
            <a:off x="2734730" y="6076951"/>
            <a:ext cx="761999"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O</a:t>
            </a:r>
          </a:p>
        </p:txBody>
      </p:sp>
      <p:sp>
        <p:nvSpPr>
          <p:cNvPr id="38" name="Rectangle 37">
            <a:extLst>
              <a:ext uri="{FF2B5EF4-FFF2-40B4-BE49-F238E27FC236}">
                <a16:creationId xmlns:a16="http://schemas.microsoft.com/office/drawing/2014/main" id="{55E58F12-EC7F-D14C-15AD-C3911E590D1A}"/>
              </a:ext>
            </a:extLst>
          </p:cNvPr>
          <p:cNvSpPr/>
          <p:nvPr/>
        </p:nvSpPr>
        <p:spPr>
          <a:xfrm>
            <a:off x="3701877" y="6076951"/>
            <a:ext cx="761999"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O</a:t>
            </a:r>
          </a:p>
        </p:txBody>
      </p:sp>
      <p:sp>
        <p:nvSpPr>
          <p:cNvPr id="39" name="Rectangle 38">
            <a:extLst>
              <a:ext uri="{FF2B5EF4-FFF2-40B4-BE49-F238E27FC236}">
                <a16:creationId xmlns:a16="http://schemas.microsoft.com/office/drawing/2014/main" id="{B585EF6B-9495-23B6-FF86-EB0E6AC7B8A6}"/>
              </a:ext>
            </a:extLst>
          </p:cNvPr>
          <p:cNvSpPr/>
          <p:nvPr/>
        </p:nvSpPr>
        <p:spPr>
          <a:xfrm>
            <a:off x="4669023" y="6076951"/>
            <a:ext cx="761999" cy="27940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O</a:t>
            </a:r>
          </a:p>
        </p:txBody>
      </p:sp>
      <p:cxnSp>
        <p:nvCxnSpPr>
          <p:cNvPr id="40" name="直線單箭頭接點 25">
            <a:extLst>
              <a:ext uri="{FF2B5EF4-FFF2-40B4-BE49-F238E27FC236}">
                <a16:creationId xmlns:a16="http://schemas.microsoft.com/office/drawing/2014/main" id="{4289F968-4282-180F-A39A-E6E4C91BFF6B}"/>
              </a:ext>
            </a:extLst>
          </p:cNvPr>
          <p:cNvCxnSpPr>
            <a:cxnSpLocks/>
          </p:cNvCxnSpPr>
          <p:nvPr/>
        </p:nvCxnSpPr>
        <p:spPr>
          <a:xfrm flipV="1">
            <a:off x="3118559" y="5751638"/>
            <a:ext cx="0" cy="325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5">
            <a:extLst>
              <a:ext uri="{FF2B5EF4-FFF2-40B4-BE49-F238E27FC236}">
                <a16:creationId xmlns:a16="http://schemas.microsoft.com/office/drawing/2014/main" id="{60C5D781-BA73-96EF-BD17-2C0448F8A136}"/>
              </a:ext>
            </a:extLst>
          </p:cNvPr>
          <p:cNvCxnSpPr>
            <a:cxnSpLocks/>
          </p:cNvCxnSpPr>
          <p:nvPr/>
        </p:nvCxnSpPr>
        <p:spPr>
          <a:xfrm flipV="1">
            <a:off x="4092723" y="5749280"/>
            <a:ext cx="0" cy="325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5">
            <a:extLst>
              <a:ext uri="{FF2B5EF4-FFF2-40B4-BE49-F238E27FC236}">
                <a16:creationId xmlns:a16="http://schemas.microsoft.com/office/drawing/2014/main" id="{1B69A15A-5FFD-5064-00AD-4DEC26B1849A}"/>
              </a:ext>
            </a:extLst>
          </p:cNvPr>
          <p:cNvCxnSpPr>
            <a:cxnSpLocks/>
          </p:cNvCxnSpPr>
          <p:nvPr/>
        </p:nvCxnSpPr>
        <p:spPr>
          <a:xfrm flipV="1">
            <a:off x="5031029" y="5749280"/>
            <a:ext cx="0" cy="325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B585D337-8BCB-0E2F-59EE-34C055D5F8A5}"/>
              </a:ext>
            </a:extLst>
          </p:cNvPr>
          <p:cNvCxnSpPr>
            <a:cxnSpLocks/>
          </p:cNvCxnSpPr>
          <p:nvPr/>
        </p:nvCxnSpPr>
        <p:spPr>
          <a:xfrm flipV="1">
            <a:off x="3078059" y="4544406"/>
            <a:ext cx="0" cy="325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25">
            <a:extLst>
              <a:ext uri="{FF2B5EF4-FFF2-40B4-BE49-F238E27FC236}">
                <a16:creationId xmlns:a16="http://schemas.microsoft.com/office/drawing/2014/main" id="{179B0E64-AB4F-3D06-2F60-21DA199F35E9}"/>
              </a:ext>
            </a:extLst>
          </p:cNvPr>
          <p:cNvCxnSpPr>
            <a:cxnSpLocks/>
          </p:cNvCxnSpPr>
          <p:nvPr/>
        </p:nvCxnSpPr>
        <p:spPr>
          <a:xfrm flipV="1">
            <a:off x="4052223" y="4542048"/>
            <a:ext cx="0" cy="325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5">
            <a:extLst>
              <a:ext uri="{FF2B5EF4-FFF2-40B4-BE49-F238E27FC236}">
                <a16:creationId xmlns:a16="http://schemas.microsoft.com/office/drawing/2014/main" id="{897FC6C2-914F-3B64-BA8A-19FDAEAF2745}"/>
              </a:ext>
            </a:extLst>
          </p:cNvPr>
          <p:cNvCxnSpPr>
            <a:cxnSpLocks/>
          </p:cNvCxnSpPr>
          <p:nvPr/>
        </p:nvCxnSpPr>
        <p:spPr>
          <a:xfrm flipV="1">
            <a:off x="4990529" y="4542048"/>
            <a:ext cx="0" cy="325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EFFD582-BA7A-5E4F-5B99-133861D858DD}"/>
              </a:ext>
            </a:extLst>
          </p:cNvPr>
          <p:cNvGrpSpPr/>
          <p:nvPr/>
        </p:nvGrpSpPr>
        <p:grpSpPr>
          <a:xfrm>
            <a:off x="2484599" y="3031279"/>
            <a:ext cx="3216247" cy="1510768"/>
            <a:chOff x="1863449" y="2273459"/>
            <a:chExt cx="2412185" cy="1133076"/>
          </a:xfrm>
        </p:grpSpPr>
        <p:sp>
          <p:nvSpPr>
            <p:cNvPr id="46" name="矩形: 圓角 8">
              <a:extLst>
                <a:ext uri="{FF2B5EF4-FFF2-40B4-BE49-F238E27FC236}">
                  <a16:creationId xmlns:a16="http://schemas.microsoft.com/office/drawing/2014/main" id="{2E582CEF-9ECF-F4AB-6FE7-9A75F56A1088}"/>
                </a:ext>
              </a:extLst>
            </p:cNvPr>
            <p:cNvSpPr/>
            <p:nvPr/>
          </p:nvSpPr>
          <p:spPr>
            <a:xfrm>
              <a:off x="1863449" y="2746865"/>
              <a:ext cx="2412185" cy="659670"/>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buClr>
                  <a:srgbClr val="000000"/>
                </a:buClr>
              </a:pPr>
              <a:r>
                <a:rPr lang="en-US" altLang="zh-TW" sz="2133" kern="0" dirty="0">
                  <a:solidFill>
                    <a:prstClr val="black"/>
                  </a:solidFill>
                  <a:latin typeface="Corbel" panose="020B0503020204020204"/>
                  <a:ea typeface="新細明體" panose="02020500000000000000" pitchFamily="18" charset="-120"/>
                  <a:sym typeface="Arial"/>
                </a:rPr>
                <a:t>Feed Forward Network</a:t>
              </a:r>
              <a:endParaRPr lang="zh-TW" altLang="en-US" sz="2133" kern="0" dirty="0">
                <a:solidFill>
                  <a:prstClr val="black"/>
                </a:solidFill>
                <a:latin typeface="Corbel" panose="020B0503020204020204"/>
                <a:ea typeface="新細明體" panose="02020500000000000000" pitchFamily="18" charset="-120"/>
                <a:sym typeface="Arial"/>
              </a:endParaRPr>
            </a:p>
          </p:txBody>
        </p:sp>
        <p:cxnSp>
          <p:nvCxnSpPr>
            <p:cNvPr id="47" name="直線單箭頭接點 25">
              <a:extLst>
                <a:ext uri="{FF2B5EF4-FFF2-40B4-BE49-F238E27FC236}">
                  <a16:creationId xmlns:a16="http://schemas.microsoft.com/office/drawing/2014/main" id="{7A3046E8-A68E-92C9-3EC7-25F86FDD393A}"/>
                </a:ext>
              </a:extLst>
            </p:cNvPr>
            <p:cNvCxnSpPr>
              <a:cxnSpLocks/>
            </p:cNvCxnSpPr>
            <p:nvPr/>
          </p:nvCxnSpPr>
          <p:spPr>
            <a:xfrm flipV="1">
              <a:off x="2301820" y="250288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5">
              <a:extLst>
                <a:ext uri="{FF2B5EF4-FFF2-40B4-BE49-F238E27FC236}">
                  <a16:creationId xmlns:a16="http://schemas.microsoft.com/office/drawing/2014/main" id="{EF3B5316-53ED-857C-2A9E-1F525AF1F3FF}"/>
                </a:ext>
              </a:extLst>
            </p:cNvPr>
            <p:cNvCxnSpPr>
              <a:cxnSpLocks/>
            </p:cNvCxnSpPr>
            <p:nvPr/>
          </p:nvCxnSpPr>
          <p:spPr>
            <a:xfrm flipV="1">
              <a:off x="303244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5">
              <a:extLst>
                <a:ext uri="{FF2B5EF4-FFF2-40B4-BE49-F238E27FC236}">
                  <a16:creationId xmlns:a16="http://schemas.microsoft.com/office/drawing/2014/main" id="{289FB39E-1DE3-1DC7-B70D-FF32B41057C0}"/>
                </a:ext>
              </a:extLst>
            </p:cNvPr>
            <p:cNvCxnSpPr>
              <a:cxnSpLocks/>
            </p:cNvCxnSpPr>
            <p:nvPr/>
          </p:nvCxnSpPr>
          <p:spPr>
            <a:xfrm flipV="1">
              <a:off x="373617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86B74E-15B2-609F-F24C-01FF59CE874F}"/>
                </a:ext>
              </a:extLst>
            </p:cNvPr>
            <p:cNvSpPr/>
            <p:nvPr/>
          </p:nvSpPr>
          <p:spPr>
            <a:xfrm>
              <a:off x="205316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O</a:t>
              </a:r>
            </a:p>
          </p:txBody>
        </p:sp>
        <p:sp>
          <p:nvSpPr>
            <p:cNvPr id="51" name="Rectangle 50">
              <a:extLst>
                <a:ext uri="{FF2B5EF4-FFF2-40B4-BE49-F238E27FC236}">
                  <a16:creationId xmlns:a16="http://schemas.microsoft.com/office/drawing/2014/main" id="{22DD5898-96BC-9911-33CE-677608018DC7}"/>
                </a:ext>
              </a:extLst>
            </p:cNvPr>
            <p:cNvSpPr/>
            <p:nvPr/>
          </p:nvSpPr>
          <p:spPr>
            <a:xfrm>
              <a:off x="277852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O</a:t>
              </a:r>
            </a:p>
          </p:txBody>
        </p:sp>
        <p:sp>
          <p:nvSpPr>
            <p:cNvPr id="52" name="Rectangle 51">
              <a:extLst>
                <a:ext uri="{FF2B5EF4-FFF2-40B4-BE49-F238E27FC236}">
                  <a16:creationId xmlns:a16="http://schemas.microsoft.com/office/drawing/2014/main" id="{EF821429-C509-6971-D86F-E7AFCC61E164}"/>
                </a:ext>
              </a:extLst>
            </p:cNvPr>
            <p:cNvSpPr/>
            <p:nvPr/>
          </p:nvSpPr>
          <p:spPr>
            <a:xfrm>
              <a:off x="350388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sz="1867" b="1" kern="0" dirty="0">
                  <a:solidFill>
                    <a:prstClr val="black"/>
                  </a:solidFill>
                  <a:latin typeface="Corbel" panose="020B0503020204020204"/>
                  <a:sym typeface="Arial"/>
                </a:rPr>
                <a:t>O O</a:t>
              </a:r>
            </a:p>
          </p:txBody>
        </p:sp>
      </p:grpSp>
      <p:sp>
        <p:nvSpPr>
          <p:cNvPr id="53" name="Content Placeholder 2">
            <a:extLst>
              <a:ext uri="{FF2B5EF4-FFF2-40B4-BE49-F238E27FC236}">
                <a16:creationId xmlns:a16="http://schemas.microsoft.com/office/drawing/2014/main" id="{AEB7C671-2D9C-8C11-B8CD-405A4D89B449}"/>
              </a:ext>
            </a:extLst>
          </p:cNvPr>
          <p:cNvSpPr txBox="1">
            <a:spLocks/>
          </p:cNvSpPr>
          <p:nvPr/>
        </p:nvSpPr>
        <p:spPr>
          <a:xfrm>
            <a:off x="376845" y="1540625"/>
            <a:ext cx="11438311" cy="4635808"/>
          </a:xfrm>
          <a:prstGeom prst="rect">
            <a:avLst/>
          </a:prstGeom>
        </p:spPr>
        <p:txBody>
          <a:bodyPr vert="horz" lIns="121920" tIns="60960" rIns="121920" bIns="609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2" indent="-304792" defTabSz="1219170">
              <a:spcBef>
                <a:spcPts val="1333"/>
              </a:spcBef>
            </a:pPr>
            <a:r>
              <a:rPr lang="en-US" sz="3200" dirty="0">
                <a:solidFill>
                  <a:prstClr val="black"/>
                </a:solidFill>
                <a:latin typeface="Corbel" panose="020B0503020204020204"/>
                <a:sym typeface="Arial"/>
              </a:rPr>
              <a:t>Add a </a:t>
            </a:r>
            <a:r>
              <a:rPr lang="en-US" sz="3200" dirty="0">
                <a:solidFill>
                  <a:srgbClr val="C00000"/>
                </a:solidFill>
                <a:latin typeface="Corbel" panose="020B0503020204020204"/>
                <a:sym typeface="Arial"/>
              </a:rPr>
              <a:t>feed-forward network</a:t>
            </a:r>
            <a:r>
              <a:rPr lang="en-US" sz="3200" dirty="0">
                <a:solidFill>
                  <a:prstClr val="black"/>
                </a:solidFill>
                <a:latin typeface="Corbel" panose="020B0503020204020204"/>
                <a:sym typeface="Arial"/>
              </a:rPr>
              <a:t> on top it </a:t>
            </a:r>
            <a:br>
              <a:rPr lang="en-US" sz="3200" dirty="0">
                <a:solidFill>
                  <a:prstClr val="black"/>
                </a:solidFill>
                <a:latin typeface="Corbel" panose="020B0503020204020204"/>
                <a:sym typeface="Arial"/>
              </a:rPr>
            </a:br>
            <a:r>
              <a:rPr lang="en-US" sz="3200" dirty="0">
                <a:solidFill>
                  <a:prstClr val="black"/>
                </a:solidFill>
                <a:latin typeface="Corbel" panose="020B0503020204020204"/>
                <a:sym typeface="Arial"/>
              </a:rPr>
              <a:t>to add more capacity/expressivity. </a:t>
            </a:r>
          </a:p>
          <a:p>
            <a:pPr marL="304792" indent="-304792" defTabSz="1219170">
              <a:spcBef>
                <a:spcPts val="1333"/>
              </a:spcBef>
            </a:pPr>
            <a:r>
              <a:rPr lang="en-US" sz="3200" dirty="0">
                <a:solidFill>
                  <a:srgbClr val="C00000"/>
                </a:solidFill>
                <a:latin typeface="Corbel" panose="020B0503020204020204"/>
                <a:sym typeface="Arial"/>
              </a:rPr>
              <a:t>Repeat</a:t>
            </a:r>
            <a:r>
              <a:rPr lang="en-US" sz="3200" dirty="0">
                <a:solidFill>
                  <a:prstClr val="black"/>
                </a:solidFill>
                <a:latin typeface="Corbel" panose="020B0503020204020204"/>
                <a:sym typeface="Arial"/>
              </a:rPr>
              <a:t>! </a:t>
            </a:r>
          </a:p>
        </p:txBody>
      </p:sp>
      <p:grpSp>
        <p:nvGrpSpPr>
          <p:cNvPr id="13" name="Group 12">
            <a:extLst>
              <a:ext uri="{FF2B5EF4-FFF2-40B4-BE49-F238E27FC236}">
                <a16:creationId xmlns:a16="http://schemas.microsoft.com/office/drawing/2014/main" id="{963BECF5-E259-5E21-2E4B-A25E3CCE6D24}"/>
              </a:ext>
            </a:extLst>
          </p:cNvPr>
          <p:cNvGrpSpPr/>
          <p:nvPr/>
        </p:nvGrpSpPr>
        <p:grpSpPr>
          <a:xfrm>
            <a:off x="6806401" y="3129600"/>
            <a:ext cx="7479903" cy="3436800"/>
            <a:chOff x="5104800" y="2347200"/>
            <a:chExt cx="5609927" cy="2577600"/>
          </a:xfrm>
        </p:grpSpPr>
        <p:grpSp>
          <p:nvGrpSpPr>
            <p:cNvPr id="11" name="Group 10">
              <a:extLst>
                <a:ext uri="{FF2B5EF4-FFF2-40B4-BE49-F238E27FC236}">
                  <a16:creationId xmlns:a16="http://schemas.microsoft.com/office/drawing/2014/main" id="{99782923-554F-294A-7900-760490DC2E1C}"/>
                </a:ext>
              </a:extLst>
            </p:cNvPr>
            <p:cNvGrpSpPr/>
            <p:nvPr/>
          </p:nvGrpSpPr>
          <p:grpSpPr>
            <a:xfrm>
              <a:off x="5104800" y="2347200"/>
              <a:ext cx="3276000" cy="2577600"/>
              <a:chOff x="5104800" y="2347200"/>
              <a:chExt cx="3276000" cy="2577600"/>
            </a:xfrm>
          </p:grpSpPr>
          <p:sp>
            <p:nvSpPr>
              <p:cNvPr id="10" name="Rounded Rectangular Callout 9">
                <a:extLst>
                  <a:ext uri="{FF2B5EF4-FFF2-40B4-BE49-F238E27FC236}">
                    <a16:creationId xmlns:a16="http://schemas.microsoft.com/office/drawing/2014/main" id="{5E633A4C-3DE1-8843-FBF7-D94FB22F93F5}"/>
                  </a:ext>
                </a:extLst>
              </p:cNvPr>
              <p:cNvSpPr/>
              <p:nvPr/>
            </p:nvSpPr>
            <p:spPr>
              <a:xfrm>
                <a:off x="5104800" y="2347200"/>
                <a:ext cx="3276000" cy="2577600"/>
              </a:xfrm>
              <a:prstGeom prst="wedgeRoundRectCallout">
                <a:avLst>
                  <a:gd name="adj1" fmla="val -64349"/>
                  <a:gd name="adj2" fmla="val -182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1219170">
                  <a:buClr>
                    <a:srgbClr val="000000"/>
                  </a:buClr>
                </a:pPr>
                <a:endParaRPr lang="en-US" sz="1867" kern="0">
                  <a:solidFill>
                    <a:prstClr val="black"/>
                  </a:solidFill>
                  <a:latin typeface="Corbel" panose="020B0503020204020204"/>
                  <a:sym typeface="Arial"/>
                </a:endParaRPr>
              </a:p>
            </p:txBody>
          </p:sp>
          <p:pic>
            <p:nvPicPr>
              <p:cNvPr id="1026" name="Picture 2" descr="Feed Forward Neural Network Definition | DeepAI">
                <a:extLst>
                  <a:ext uri="{FF2B5EF4-FFF2-40B4-BE49-F238E27FC236}">
                    <a16:creationId xmlns:a16="http://schemas.microsoft.com/office/drawing/2014/main" id="{6215D9D0-62E8-879B-EB78-3475E1713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185" y="2770299"/>
                <a:ext cx="2570328" cy="15465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74E8A16A-FD91-4333-5F0E-E1916CAB9ABB}"/>
                </a:ext>
              </a:extLst>
            </p:cNvPr>
            <p:cNvSpPr txBox="1"/>
            <p:nvPr/>
          </p:nvSpPr>
          <p:spPr>
            <a:xfrm>
              <a:off x="5518800" y="2462522"/>
              <a:ext cx="4572000" cy="284742"/>
            </a:xfrm>
            <a:prstGeom prst="rect">
              <a:avLst/>
            </a:prstGeom>
            <a:noFill/>
          </p:spPr>
          <p:txBody>
            <a:bodyPr wrap="square">
              <a:spAutoFit/>
            </a:bodyPr>
            <a:lstStyle/>
            <a:p>
              <a:pPr defTabSz="1219170">
                <a:buClr>
                  <a:srgbClr val="000000"/>
                </a:buClr>
              </a:pPr>
              <a:r>
                <a:rPr lang="en-US" sz="1867" kern="0" dirty="0">
                  <a:solidFill>
                    <a:srgbClr val="000000"/>
                  </a:solidFill>
                  <a:latin typeface="Arial"/>
                  <a:cs typeface="Arial"/>
                  <a:sym typeface="Arial"/>
                </a:rPr>
                <a:t>Feedforward Net: Refresher</a:t>
              </a:r>
            </a:p>
          </p:txBody>
        </p:sp>
        <p:sp>
          <p:nvSpPr>
            <p:cNvPr id="8" name="TextBox 7">
              <a:extLst>
                <a:ext uri="{FF2B5EF4-FFF2-40B4-BE49-F238E27FC236}">
                  <a16:creationId xmlns:a16="http://schemas.microsoft.com/office/drawing/2014/main" id="{8F99410D-D33A-9C2B-A952-60174073B08C}"/>
                </a:ext>
              </a:extLst>
            </p:cNvPr>
            <p:cNvSpPr txBox="1"/>
            <p:nvPr/>
          </p:nvSpPr>
          <p:spPr>
            <a:xfrm>
              <a:off x="5667527" y="4311959"/>
              <a:ext cx="5047200" cy="500233"/>
            </a:xfrm>
            <a:prstGeom prst="rect">
              <a:avLst/>
            </a:prstGeom>
            <a:noFill/>
          </p:spPr>
          <p:txBody>
            <a:bodyPr wrap="square">
              <a:spAutoFit/>
            </a:bodyPr>
            <a:lstStyle/>
            <a:p>
              <a:pPr defTabSz="1219170">
                <a:buClr>
                  <a:srgbClr val="000000"/>
                </a:buClr>
              </a:pPr>
              <a:r>
                <a:rPr lang="en-US" sz="1867" kern="0" dirty="0">
                  <a:solidFill>
                    <a:srgbClr val="000000"/>
                  </a:solidFill>
                  <a:latin typeface="Arial"/>
                  <a:cs typeface="Arial"/>
                  <a:sym typeface="Arial"/>
                </a:rPr>
                <a:t>A fully-connected network </a:t>
              </a:r>
              <a:br>
                <a:rPr lang="en-US" sz="1867" kern="0" dirty="0">
                  <a:solidFill>
                    <a:srgbClr val="000000"/>
                  </a:solidFill>
                  <a:latin typeface="Arial"/>
                  <a:cs typeface="Arial"/>
                  <a:sym typeface="Arial"/>
                </a:rPr>
              </a:br>
              <a:r>
                <a:rPr lang="en-US" sz="1867" kern="0" dirty="0">
                  <a:solidFill>
                    <a:srgbClr val="000000"/>
                  </a:solidFill>
                  <a:latin typeface="Arial"/>
                  <a:cs typeface="Arial"/>
                  <a:sym typeface="Arial"/>
                </a:rPr>
                <a:t>of nodes and weights. </a:t>
              </a:r>
            </a:p>
          </p:txBody>
        </p:sp>
      </p:grpSp>
      <p:sp>
        <p:nvSpPr>
          <p:cNvPr id="14" name="Slide Number Placeholder 13">
            <a:extLst>
              <a:ext uri="{FF2B5EF4-FFF2-40B4-BE49-F238E27FC236}">
                <a16:creationId xmlns:a16="http://schemas.microsoft.com/office/drawing/2014/main" id="{A36870B9-7A8F-3986-EAFA-01C9AFCAB1E2}"/>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40</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395970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xEl>
                                              <p:pRg st="0" end="0"/>
                                            </p:txEl>
                                          </p:spTgt>
                                        </p:tgtEl>
                                        <p:attrNameLst>
                                          <p:attrName>style.visibility</p:attrName>
                                        </p:attrNameLst>
                                      </p:cBhvr>
                                      <p:to>
                                        <p:strVal val="visible"/>
                                      </p:to>
                                    </p:set>
                                    <p:animEffect transition="in" filter="fade">
                                      <p:cBhvr>
                                        <p:cTn id="12" dur="500"/>
                                        <p:tgtEl>
                                          <p:spTgt spid="5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
                                            <p:txEl>
                                              <p:pRg st="1" end="1"/>
                                            </p:txEl>
                                          </p:spTgt>
                                        </p:tgtEl>
                                        <p:attrNameLst>
                                          <p:attrName>style.visibility</p:attrName>
                                        </p:attrNameLst>
                                      </p:cBhvr>
                                      <p:to>
                                        <p:strVal val="visible"/>
                                      </p:to>
                                    </p:set>
                                    <p:animEffect transition="in" filter="fade">
                                      <p:cBhvr>
                                        <p:cTn id="27" dur="500"/>
                                        <p:tgtEl>
                                          <p:spTgt spid="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idx="1"/>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4492551" y="3356254"/>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prstClr val="white"/>
              </a:solidFill>
              <a:latin typeface="Corbel" panose="020B0503020204020204"/>
              <a:sym typeface="Arial"/>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8140083" y="3356254"/>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prstClr val="white"/>
              </a:solidFill>
              <a:latin typeface="Corbel" panose="020B0503020204020204"/>
              <a:sym typeface="Arial"/>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366455" y="3501943"/>
            <a:ext cx="3836989" cy="379656"/>
          </a:xfrm>
          <a:prstGeom prst="rect">
            <a:avLst/>
          </a:prstGeom>
          <a:solidFill>
            <a:schemeClr val="bg1">
              <a:lumMod val="95000"/>
            </a:schemeClr>
          </a:solidFill>
        </p:spPr>
        <p:txBody>
          <a:bodyPr wrap="square">
            <a:spAutoFit/>
          </a:bodyPr>
          <a:lstStyle/>
          <a:p>
            <a:pPr algn="ctr" defTabSz="1219170">
              <a:spcAft>
                <a:spcPts val="1600"/>
              </a:spcAft>
              <a:buClr>
                <a:srgbClr val="000000"/>
              </a:buClr>
            </a:pPr>
            <a:r>
              <a:rPr lang="en-US" sz="1867" kern="0" dirty="0">
                <a:solidFill>
                  <a:srgbClr val="000000"/>
                </a:solidFill>
                <a:latin typeface="Consolas" panose="020B0609020204030204" pitchFamily="49" charset="0"/>
                <a:cs typeface="Consolas" panose="020B0609020204030204" pitchFamily="49" charset="0"/>
                <a:sym typeface="Arial"/>
              </a:rPr>
              <a:t>“The cat sat on the </a:t>
            </a:r>
            <a:r>
              <a:rPr lang="en-US" sz="1867" kern="0" dirty="0">
                <a:solidFill>
                  <a:prstClr val="white"/>
                </a:solidFill>
                <a:highlight>
                  <a:srgbClr val="000000"/>
                </a:highlight>
                <a:latin typeface="Consolas" panose="020B0609020204030204" pitchFamily="49" charset="0"/>
                <a:cs typeface="Consolas" panose="020B0609020204030204" pitchFamily="49" charset="0"/>
                <a:sym typeface="Arial"/>
              </a:rPr>
              <a:t>[MASK]</a:t>
            </a:r>
            <a:r>
              <a:rPr lang="en-US" sz="1867" kern="0" dirty="0">
                <a:solidFill>
                  <a:srgbClr val="000000"/>
                </a:solidFill>
                <a:latin typeface="Consolas" panose="020B0609020204030204" pitchFamily="49" charset="0"/>
                <a:cs typeface="Consolas" panose="020B0609020204030204" pitchFamily="49" charset="0"/>
                <a:sym typeface="Arial"/>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9274460" y="3313514"/>
            <a:ext cx="1128281" cy="1090031"/>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5458065" y="2785929"/>
            <a:ext cx="2403979" cy="1843139"/>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1219170">
              <a:buClr>
                <a:srgbClr val="000000"/>
              </a:buClr>
            </a:pPr>
            <a:r>
              <a:rPr lang="en-US" sz="1867" i="1" kern="0" dirty="0">
                <a:solidFill>
                  <a:prstClr val="black"/>
                </a:solidFill>
                <a:latin typeface="Merriweather Sans" panose="02000503060000020004" pitchFamily="2" charset="77"/>
                <a:sym typeface="Arial"/>
              </a:rPr>
              <a:t>Some </a:t>
            </a:r>
            <a:br>
              <a:rPr lang="en-US" sz="1867" i="1" kern="0" dirty="0">
                <a:solidFill>
                  <a:prstClr val="black"/>
                </a:solidFill>
                <a:latin typeface="Merriweather Sans" panose="02000503060000020004" pitchFamily="2" charset="77"/>
                <a:sym typeface="Arial"/>
              </a:rPr>
            </a:br>
            <a:r>
              <a:rPr lang="en-US" sz="1867" i="1" kern="0" dirty="0">
                <a:solidFill>
                  <a:prstClr val="black"/>
                </a:solidFill>
                <a:latin typeface="Merriweather Sans" panose="02000503060000020004" pitchFamily="2" charset="77"/>
                <a:sym typeface="Arial"/>
              </a:rPr>
              <a:t>model</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41</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3967499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idx="1"/>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4358076" y="3356254"/>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prstClr val="white"/>
              </a:solidFill>
              <a:latin typeface="Corbel" panose="020B0503020204020204"/>
              <a:sym typeface="Arial"/>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8140083" y="3356254"/>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prstClr val="white"/>
              </a:solidFill>
              <a:latin typeface="Corbel" panose="020B0503020204020204"/>
              <a:sym typeface="Arial"/>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366455" y="3501943"/>
            <a:ext cx="3836989" cy="379656"/>
          </a:xfrm>
          <a:prstGeom prst="rect">
            <a:avLst/>
          </a:prstGeom>
          <a:solidFill>
            <a:schemeClr val="bg1">
              <a:lumMod val="95000"/>
            </a:schemeClr>
          </a:solidFill>
        </p:spPr>
        <p:txBody>
          <a:bodyPr wrap="square">
            <a:spAutoFit/>
          </a:bodyPr>
          <a:lstStyle/>
          <a:p>
            <a:pPr algn="ctr" defTabSz="1219170">
              <a:spcAft>
                <a:spcPts val="1600"/>
              </a:spcAft>
              <a:buClr>
                <a:srgbClr val="000000"/>
              </a:buClr>
            </a:pPr>
            <a:r>
              <a:rPr lang="en-US" sz="1867" kern="0" dirty="0">
                <a:solidFill>
                  <a:srgbClr val="000000"/>
                </a:solidFill>
                <a:latin typeface="Consolas" panose="020B0609020204030204" pitchFamily="49" charset="0"/>
                <a:cs typeface="Consolas" panose="020B0609020204030204" pitchFamily="49" charset="0"/>
                <a:sym typeface="Arial"/>
              </a:rPr>
              <a:t>“The cat sat on the </a:t>
            </a:r>
            <a:r>
              <a:rPr lang="en-US" sz="1867" kern="0" dirty="0">
                <a:solidFill>
                  <a:prstClr val="white"/>
                </a:solidFill>
                <a:highlight>
                  <a:srgbClr val="000000"/>
                </a:highlight>
                <a:latin typeface="Consolas" panose="020B0609020204030204" pitchFamily="49" charset="0"/>
                <a:cs typeface="Consolas" panose="020B0609020204030204" pitchFamily="49" charset="0"/>
                <a:sym typeface="Arial"/>
              </a:rPr>
              <a:t>[MASK]</a:t>
            </a:r>
            <a:r>
              <a:rPr lang="en-US" sz="1867" kern="0" dirty="0">
                <a:solidFill>
                  <a:srgbClr val="000000"/>
                </a:solidFill>
                <a:latin typeface="Consolas" panose="020B0609020204030204" pitchFamily="49" charset="0"/>
                <a:cs typeface="Consolas" panose="020B0609020204030204" pitchFamily="49" charset="0"/>
                <a:sym typeface="Arial"/>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9175844" y="3188005"/>
            <a:ext cx="1128281" cy="1090031"/>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5260843" y="2785929"/>
            <a:ext cx="1090031" cy="1843139"/>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defTabSz="1219170">
              <a:buClr>
                <a:srgbClr val="000000"/>
              </a:buClr>
            </a:pPr>
            <a:r>
              <a:rPr lang="en-US" sz="1867" i="1" kern="0" dirty="0">
                <a:solidFill>
                  <a:prstClr val="black"/>
                </a:solidFill>
                <a:latin typeface="Merriweather Sans" panose="02000503060000020004" pitchFamily="2" charset="77"/>
                <a:sym typeface="Arial"/>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6573538" y="2785929"/>
            <a:ext cx="1090031" cy="1843139"/>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defTabSz="1219170">
              <a:buClr>
                <a:srgbClr val="000000"/>
              </a:buClr>
            </a:pPr>
            <a:r>
              <a:rPr lang="en-US" sz="1867" i="1" kern="0" dirty="0">
                <a:solidFill>
                  <a:prstClr val="black"/>
                </a:solidFill>
                <a:latin typeface="Merriweather Sans" panose="02000503060000020004" pitchFamily="2" charset="77"/>
                <a:sym typeface="Arial"/>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6270177" y="3484279"/>
            <a:ext cx="459239" cy="410111"/>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prstClr val="white"/>
              </a:solidFill>
              <a:latin typeface="Corbel" panose="020B0503020204020204"/>
              <a:sym typeface="Arial"/>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5068187" y="2562709"/>
            <a:ext cx="2781611" cy="2262555"/>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1219170">
              <a:buClr>
                <a:srgbClr val="000000"/>
              </a:buClr>
            </a:pPr>
            <a:endParaRPr lang="en-US" sz="1867" i="1" kern="0" dirty="0">
              <a:solidFill>
                <a:prstClr val="black"/>
              </a:solidFill>
              <a:latin typeface="Merriweather Sans" panose="02000503060000020004" pitchFamily="2" charset="77"/>
              <a:sym typeface="Arial"/>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5929085" y="2103151"/>
            <a:ext cx="5358281" cy="465305"/>
          </a:xfrm>
          <a:prstGeom prst="wedgeRoundRectCallout">
            <a:avLst>
              <a:gd name="adj1" fmla="val -39079"/>
              <a:gd name="adj2" fmla="val 218613"/>
              <a:gd name="adj3" fmla="val 16667"/>
            </a:avLst>
          </a:prstGeom>
          <a:solidFill>
            <a:schemeClr val="accent2">
              <a:lumMod val="20000"/>
              <a:lumOff val="80000"/>
            </a:schemeClr>
          </a:solidFill>
        </p:spPr>
        <p:txBody>
          <a:bodyPr wrap="square" rtlCol="0">
            <a:spAutoFit/>
          </a:bodyPr>
          <a:lstStyle/>
          <a:p>
            <a:pPr defTabSz="1219170">
              <a:buClr>
                <a:srgbClr val="000000"/>
              </a:buClr>
            </a:pPr>
            <a:r>
              <a:rPr lang="en-US" altLang="zh-TW" sz="2133" kern="0" dirty="0">
                <a:solidFill>
                  <a:prstClr val="black"/>
                </a:solidFill>
                <a:latin typeface="Corbel" panose="020B0503020204020204" pitchFamily="34" charset="0"/>
                <a:cs typeface="Arial"/>
                <a:sym typeface="Arial"/>
              </a:rPr>
              <a:t>Representation (compression) of the context</a:t>
            </a:r>
            <a:endParaRPr lang="zh-TW" altLang="en-US" sz="2133" kern="0" dirty="0">
              <a:solidFill>
                <a:prstClr val="black"/>
              </a:solidFill>
              <a:latin typeface="Corbel" panose="020B0503020204020204" pitchFamily="34" charset="0"/>
              <a:cs typeface="Arial"/>
              <a:sym typeface="Arial"/>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6206180" y="4842097"/>
            <a:ext cx="5358281" cy="828454"/>
          </a:xfrm>
          <a:prstGeom prst="wedgeRoundRectCallout">
            <a:avLst>
              <a:gd name="adj1" fmla="val -29097"/>
              <a:gd name="adj2" fmla="val -85875"/>
              <a:gd name="adj3" fmla="val 16667"/>
            </a:avLst>
          </a:prstGeom>
          <a:solidFill>
            <a:schemeClr val="accent2">
              <a:lumMod val="20000"/>
              <a:lumOff val="80000"/>
            </a:schemeClr>
          </a:solidFill>
        </p:spPr>
        <p:txBody>
          <a:bodyPr wrap="square" rtlCol="0">
            <a:spAutoFit/>
          </a:bodyPr>
          <a:lstStyle/>
          <a:p>
            <a:pPr defTabSz="1219170">
              <a:buClr>
                <a:srgbClr val="000000"/>
              </a:buClr>
            </a:pPr>
            <a:r>
              <a:rPr lang="en-US" altLang="zh-TW" sz="2133" kern="0" dirty="0">
                <a:solidFill>
                  <a:prstClr val="black"/>
                </a:solidFill>
                <a:latin typeface="Corbel" panose="020B0503020204020204" pitchFamily="34" charset="0"/>
                <a:cs typeface="Arial"/>
                <a:sym typeface="Arial"/>
              </a:rPr>
              <a:t>Produces the output sequence item by item using the representation of the context. </a:t>
            </a:r>
            <a:endParaRPr lang="zh-TW" altLang="en-US" sz="2133" kern="0" dirty="0">
              <a:solidFill>
                <a:prstClr val="black"/>
              </a:solidFill>
              <a:latin typeface="Corbel" panose="020B0503020204020204" pitchFamily="34" charset="0"/>
              <a:cs typeface="Arial"/>
              <a:sym typeface="Arial"/>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2477804" y="4825264"/>
            <a:ext cx="3451280" cy="828454"/>
          </a:xfrm>
          <a:prstGeom prst="wedgeRoundRectCallout">
            <a:avLst>
              <a:gd name="adj1" fmla="val 31685"/>
              <a:gd name="adj2" fmla="val -94189"/>
              <a:gd name="adj3" fmla="val 16667"/>
            </a:avLst>
          </a:prstGeom>
          <a:solidFill>
            <a:schemeClr val="accent2">
              <a:lumMod val="20000"/>
              <a:lumOff val="80000"/>
            </a:schemeClr>
          </a:solidFill>
        </p:spPr>
        <p:txBody>
          <a:bodyPr wrap="square" rtlCol="0">
            <a:spAutoFit/>
          </a:bodyPr>
          <a:lstStyle/>
          <a:p>
            <a:pPr defTabSz="1219170">
              <a:buClr>
                <a:srgbClr val="000000"/>
              </a:buClr>
            </a:pPr>
            <a:r>
              <a:rPr lang="en-US" altLang="zh-TW" sz="2133" kern="0" dirty="0">
                <a:solidFill>
                  <a:prstClr val="black"/>
                </a:solidFill>
                <a:latin typeface="Corbel" panose="020B0503020204020204" pitchFamily="34" charset="0"/>
                <a:cs typeface="Arial"/>
                <a:sym typeface="Arial"/>
              </a:rPr>
              <a:t>Processes the context and compiles it into a vector.</a:t>
            </a:r>
            <a:endParaRPr lang="zh-TW" altLang="en-US" sz="2133" kern="0" dirty="0">
              <a:solidFill>
                <a:prstClr val="black"/>
              </a:solidFill>
              <a:latin typeface="Corbel" panose="020B0503020204020204" pitchFamily="34" charset="0"/>
              <a:cs typeface="Arial"/>
              <a:sym typeface="Arial"/>
            </a:endParaRPr>
          </a:p>
        </p:txBody>
      </p:sp>
      <p:sp>
        <p:nvSpPr>
          <p:cNvPr id="11" name="Slide Number Placeholder 10">
            <a:extLst>
              <a:ext uri="{FF2B5EF4-FFF2-40B4-BE49-F238E27FC236}">
                <a16:creationId xmlns:a16="http://schemas.microsoft.com/office/drawing/2014/main" id="{0F53B8D9-764E-EAB3-522F-2F4ED5DD1170}"/>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42</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3728407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886-9794-E994-C0B5-BE43CCB49A1A}"/>
              </a:ext>
            </a:extLst>
          </p:cNvPr>
          <p:cNvSpPr>
            <a:spLocks noGrp="1"/>
          </p:cNvSpPr>
          <p:nvPr>
            <p:ph type="title"/>
          </p:nvPr>
        </p:nvSpPr>
        <p:spPr/>
        <p:txBody>
          <a:bodyPr/>
          <a:lstStyle/>
          <a:p>
            <a:r>
              <a:rPr lang="en-US" dirty="0"/>
              <a:t>Encoder-Decoder Architectures </a:t>
            </a:r>
          </a:p>
        </p:txBody>
      </p:sp>
      <p:pic>
        <p:nvPicPr>
          <p:cNvPr id="4" name="seq2seq_3.mp4" descr="seq2seq_3.mp4">
            <a:hlinkClick r:id="" action="ppaction://media"/>
            <a:extLst>
              <a:ext uri="{FF2B5EF4-FFF2-40B4-BE49-F238E27FC236}">
                <a16:creationId xmlns:a16="http://schemas.microsoft.com/office/drawing/2014/main" id="{D591C96B-6597-C9F0-C171-28C5C0CBE7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6767" y="2328333"/>
            <a:ext cx="11438467" cy="3058584"/>
          </a:xfrm>
        </p:spPr>
      </p:pic>
      <p:sp>
        <p:nvSpPr>
          <p:cNvPr id="5" name="TextBox 4">
            <a:extLst>
              <a:ext uri="{FF2B5EF4-FFF2-40B4-BE49-F238E27FC236}">
                <a16:creationId xmlns:a16="http://schemas.microsoft.com/office/drawing/2014/main" id="{A4B43994-3A63-5A65-0124-AAF3097A0988}"/>
              </a:ext>
            </a:extLst>
          </p:cNvPr>
          <p:cNvSpPr txBox="1"/>
          <p:nvPr/>
        </p:nvSpPr>
        <p:spPr>
          <a:xfrm>
            <a:off x="439521" y="6331709"/>
            <a:ext cx="11438388" cy="318100"/>
          </a:xfrm>
          <a:prstGeom prst="rect">
            <a:avLst/>
          </a:prstGeom>
          <a:noFill/>
        </p:spPr>
        <p:txBody>
          <a:bodyPr wrap="square">
            <a:spAutoFit/>
          </a:bodyPr>
          <a:lstStyle/>
          <a:p>
            <a:pPr algn="ctr" defTabSz="1219170">
              <a:buClr>
                <a:srgbClr val="000000"/>
              </a:buClr>
            </a:pPr>
            <a:r>
              <a:rPr lang="en-US" sz="1467" kern="0" dirty="0">
                <a:solidFill>
                  <a:prstClr val="white">
                    <a:lumMod val="50000"/>
                  </a:prstClr>
                </a:solidFill>
                <a:latin typeface="Consolas" panose="020B0609020204030204" pitchFamily="49" charset="0"/>
                <a:cs typeface="Consolas" panose="020B0609020204030204" pitchFamily="49" charset="0"/>
                <a:sym typeface="Arial"/>
              </a:rPr>
              <a:t>https://</a:t>
            </a:r>
            <a:r>
              <a:rPr lang="en-US" sz="1467" kern="0" dirty="0" err="1">
                <a:solidFill>
                  <a:prstClr val="white">
                    <a:lumMod val="50000"/>
                  </a:prstClr>
                </a:solidFill>
                <a:latin typeface="Consolas" panose="020B0609020204030204" pitchFamily="49" charset="0"/>
                <a:cs typeface="Consolas" panose="020B0609020204030204" pitchFamily="49" charset="0"/>
                <a:sym typeface="Arial"/>
              </a:rPr>
              <a:t>jalammar.github.io</a:t>
            </a:r>
            <a:r>
              <a:rPr lang="en-US" sz="1467" kern="0" dirty="0">
                <a:solidFill>
                  <a:prstClr val="white">
                    <a:lumMod val="50000"/>
                  </a:prstClr>
                </a:solidFill>
                <a:latin typeface="Consolas" panose="020B0609020204030204" pitchFamily="49" charset="0"/>
                <a:cs typeface="Consolas" panose="020B0609020204030204" pitchFamily="49" charset="0"/>
                <a:sym typeface="Arial"/>
              </a:rPr>
              <a:t>/visualizing-neural-machine-translation-mechanics-of-seq2seq-models-with-attention/</a:t>
            </a:r>
          </a:p>
        </p:txBody>
      </p:sp>
      <p:sp>
        <p:nvSpPr>
          <p:cNvPr id="3" name="Slide Number Placeholder 2">
            <a:extLst>
              <a:ext uri="{FF2B5EF4-FFF2-40B4-BE49-F238E27FC236}">
                <a16:creationId xmlns:a16="http://schemas.microsoft.com/office/drawing/2014/main" id="{57FD2924-25FE-0226-78E8-CBA348156A4C}"/>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43</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135642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2930B-673E-A935-34F4-A57794DD97CA}"/>
              </a:ext>
            </a:extLst>
          </p:cNvPr>
          <p:cNvSpPr>
            <a:spLocks noGrp="1"/>
          </p:cNvSpPr>
          <p:nvPr>
            <p:ph type="title"/>
          </p:nvPr>
        </p:nvSpPr>
        <p:spPr/>
        <p:txBody>
          <a:bodyPr/>
          <a:lstStyle/>
          <a:p>
            <a:r>
              <a:rPr lang="en-US" altLang="zh-CN" dirty="0"/>
              <a:t>Encoder</a:t>
            </a:r>
            <a:endParaRPr lang="zh-CN" altLang="en-US" dirty="0"/>
          </a:p>
        </p:txBody>
      </p:sp>
      <p:pic>
        <p:nvPicPr>
          <p:cNvPr id="6" name="内容占位符 5">
            <a:extLst>
              <a:ext uri="{FF2B5EF4-FFF2-40B4-BE49-F238E27FC236}">
                <a16:creationId xmlns:a16="http://schemas.microsoft.com/office/drawing/2014/main" id="{EE8008A8-B12E-7AB2-1B04-425B42116430}"/>
              </a:ext>
            </a:extLst>
          </p:cNvPr>
          <p:cNvPicPr>
            <a:picLocks noGrp="1" noChangeAspect="1"/>
          </p:cNvPicPr>
          <p:nvPr>
            <p:ph idx="1"/>
          </p:nvPr>
        </p:nvPicPr>
        <p:blipFill>
          <a:blip r:embed="rId2"/>
          <a:stretch>
            <a:fillRect/>
          </a:stretch>
        </p:blipFill>
        <p:spPr>
          <a:xfrm>
            <a:off x="2979647" y="1539875"/>
            <a:ext cx="6232706" cy="4637088"/>
          </a:xfrm>
        </p:spPr>
      </p:pic>
      <p:sp>
        <p:nvSpPr>
          <p:cNvPr id="4" name="灯片编号占位符 3">
            <a:extLst>
              <a:ext uri="{FF2B5EF4-FFF2-40B4-BE49-F238E27FC236}">
                <a16:creationId xmlns:a16="http://schemas.microsoft.com/office/drawing/2014/main" id="{CE040EC7-3A88-ABEC-6648-EC023AFACE23}"/>
              </a:ext>
            </a:extLst>
          </p:cNvPr>
          <p:cNvSpPr>
            <a:spLocks noGrp="1"/>
          </p:cNvSpPr>
          <p:nvPr>
            <p:ph type="sldNum" sz="quarter" idx="12"/>
          </p:nvPr>
        </p:nvSpPr>
        <p:spPr/>
        <p:txBody>
          <a:bodyPr/>
          <a:lstStyle/>
          <a:p>
            <a:fld id="{494B4E53-BCCB-BE4E-A28A-722B6992CCD5}" type="slidenum">
              <a:rPr lang="en-US" smtClean="0"/>
              <a:pPr/>
              <a:t>44</a:t>
            </a:fld>
            <a:endParaRPr lang="en-US" dirty="0"/>
          </a:p>
        </p:txBody>
      </p:sp>
    </p:spTree>
    <p:extLst>
      <p:ext uri="{BB962C8B-B14F-4D97-AF65-F5344CB8AC3E}">
        <p14:creationId xmlns:p14="http://schemas.microsoft.com/office/powerpoint/2010/main" val="445272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BABA5-6D41-C28B-425E-6D44EA62933F}"/>
              </a:ext>
            </a:extLst>
          </p:cNvPr>
          <p:cNvSpPr>
            <a:spLocks noGrp="1"/>
          </p:cNvSpPr>
          <p:nvPr>
            <p:ph type="title"/>
          </p:nvPr>
        </p:nvSpPr>
        <p:spPr/>
        <p:txBody>
          <a:bodyPr/>
          <a:lstStyle/>
          <a:p>
            <a:r>
              <a:rPr lang="en-US" altLang="zh-CN" dirty="0"/>
              <a:t>Encoder</a:t>
            </a:r>
            <a:endParaRPr lang="zh-CN" altLang="en-US" dirty="0"/>
          </a:p>
        </p:txBody>
      </p:sp>
      <p:pic>
        <p:nvPicPr>
          <p:cNvPr id="6" name="内容占位符 5">
            <a:extLst>
              <a:ext uri="{FF2B5EF4-FFF2-40B4-BE49-F238E27FC236}">
                <a16:creationId xmlns:a16="http://schemas.microsoft.com/office/drawing/2014/main" id="{4F8EF7A6-4C7E-4C19-BD80-243FE2E6A341}"/>
              </a:ext>
            </a:extLst>
          </p:cNvPr>
          <p:cNvPicPr>
            <a:picLocks noGrp="1" noChangeAspect="1"/>
          </p:cNvPicPr>
          <p:nvPr>
            <p:ph idx="1"/>
          </p:nvPr>
        </p:nvPicPr>
        <p:blipFill>
          <a:blip r:embed="rId2"/>
          <a:stretch>
            <a:fillRect/>
          </a:stretch>
        </p:blipFill>
        <p:spPr>
          <a:xfrm>
            <a:off x="3001692" y="1539875"/>
            <a:ext cx="6188617" cy="4637088"/>
          </a:xfrm>
        </p:spPr>
      </p:pic>
      <p:sp>
        <p:nvSpPr>
          <p:cNvPr id="4" name="灯片编号占位符 3">
            <a:extLst>
              <a:ext uri="{FF2B5EF4-FFF2-40B4-BE49-F238E27FC236}">
                <a16:creationId xmlns:a16="http://schemas.microsoft.com/office/drawing/2014/main" id="{D5EB4251-41FF-AD34-9DF8-3C978121A9D0}"/>
              </a:ext>
            </a:extLst>
          </p:cNvPr>
          <p:cNvSpPr>
            <a:spLocks noGrp="1"/>
          </p:cNvSpPr>
          <p:nvPr>
            <p:ph type="sldNum" sz="quarter" idx="12"/>
          </p:nvPr>
        </p:nvSpPr>
        <p:spPr/>
        <p:txBody>
          <a:bodyPr/>
          <a:lstStyle/>
          <a:p>
            <a:fld id="{494B4E53-BCCB-BE4E-A28A-722B6992CCD5}" type="slidenum">
              <a:rPr lang="en-US" smtClean="0"/>
              <a:pPr/>
              <a:t>45</a:t>
            </a:fld>
            <a:endParaRPr lang="en-US" dirty="0"/>
          </a:p>
        </p:txBody>
      </p:sp>
    </p:spTree>
    <p:extLst>
      <p:ext uri="{BB962C8B-B14F-4D97-AF65-F5344CB8AC3E}">
        <p14:creationId xmlns:p14="http://schemas.microsoft.com/office/powerpoint/2010/main" val="1533342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3332D-77F0-AD65-E4D1-8E129184699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0131256-D8B4-2720-7684-2BB5D223C7D0}"/>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3FED27D3-AA29-E14A-FABD-9AD44C3BC1C0}"/>
              </a:ext>
            </a:extLst>
          </p:cNvPr>
          <p:cNvSpPr>
            <a:spLocks noGrp="1"/>
          </p:cNvSpPr>
          <p:nvPr>
            <p:ph type="sldNum" sz="quarter" idx="12"/>
          </p:nvPr>
        </p:nvSpPr>
        <p:spPr/>
        <p:txBody>
          <a:bodyPr/>
          <a:lstStyle/>
          <a:p>
            <a:fld id="{494B4E53-BCCB-BE4E-A28A-722B6992CCD5}" type="slidenum">
              <a:rPr lang="en-US" smtClean="0"/>
              <a:pPr/>
              <a:t>46</a:t>
            </a:fld>
            <a:endParaRPr lang="en-US" dirty="0"/>
          </a:p>
        </p:txBody>
      </p:sp>
      <p:pic>
        <p:nvPicPr>
          <p:cNvPr id="6" name="图片 5">
            <a:extLst>
              <a:ext uri="{FF2B5EF4-FFF2-40B4-BE49-F238E27FC236}">
                <a16:creationId xmlns:a16="http://schemas.microsoft.com/office/drawing/2014/main" id="{E5A5A1CB-4CB2-42C3-CE02-45F0A482BA0C}"/>
              </a:ext>
            </a:extLst>
          </p:cNvPr>
          <p:cNvPicPr>
            <a:picLocks noChangeAspect="1"/>
          </p:cNvPicPr>
          <p:nvPr/>
        </p:nvPicPr>
        <p:blipFill>
          <a:blip r:embed="rId2"/>
          <a:stretch>
            <a:fillRect/>
          </a:stretch>
        </p:blipFill>
        <p:spPr>
          <a:xfrm>
            <a:off x="1275677" y="170995"/>
            <a:ext cx="9640645" cy="6516009"/>
          </a:xfrm>
          <a:prstGeom prst="rect">
            <a:avLst/>
          </a:prstGeom>
        </p:spPr>
      </p:pic>
    </p:spTree>
    <p:extLst>
      <p:ext uri="{BB962C8B-B14F-4D97-AF65-F5344CB8AC3E}">
        <p14:creationId xmlns:p14="http://schemas.microsoft.com/office/powerpoint/2010/main" val="4153724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D7C8C-0F8A-12D8-479D-FB6B9E37099F}"/>
              </a:ext>
            </a:extLst>
          </p:cNvPr>
          <p:cNvSpPr>
            <a:spLocks noGrp="1"/>
          </p:cNvSpPr>
          <p:nvPr>
            <p:ph type="title"/>
          </p:nvPr>
        </p:nvSpPr>
        <p:spPr/>
        <p:txBody>
          <a:bodyPr/>
          <a:lstStyle/>
          <a:p>
            <a:r>
              <a:rPr lang="en-US" altLang="zh-CN" dirty="0"/>
              <a:t>Decoder(AT) </a:t>
            </a:r>
            <a:endParaRPr lang="zh-CN" altLang="en-US" dirty="0"/>
          </a:p>
        </p:txBody>
      </p:sp>
      <p:pic>
        <p:nvPicPr>
          <p:cNvPr id="6" name="内容占位符 5">
            <a:extLst>
              <a:ext uri="{FF2B5EF4-FFF2-40B4-BE49-F238E27FC236}">
                <a16:creationId xmlns:a16="http://schemas.microsoft.com/office/drawing/2014/main" id="{441D2554-BA45-C000-B64C-D9C60AEA5D90}"/>
              </a:ext>
            </a:extLst>
          </p:cNvPr>
          <p:cNvPicPr>
            <a:picLocks noGrp="1" noChangeAspect="1"/>
          </p:cNvPicPr>
          <p:nvPr>
            <p:ph idx="1"/>
          </p:nvPr>
        </p:nvPicPr>
        <p:blipFill>
          <a:blip r:embed="rId2"/>
          <a:stretch>
            <a:fillRect/>
          </a:stretch>
        </p:blipFill>
        <p:spPr>
          <a:xfrm>
            <a:off x="3149149" y="1539875"/>
            <a:ext cx="5893703" cy="4637088"/>
          </a:xfrm>
        </p:spPr>
      </p:pic>
      <p:sp>
        <p:nvSpPr>
          <p:cNvPr id="4" name="灯片编号占位符 3">
            <a:extLst>
              <a:ext uri="{FF2B5EF4-FFF2-40B4-BE49-F238E27FC236}">
                <a16:creationId xmlns:a16="http://schemas.microsoft.com/office/drawing/2014/main" id="{0DDF6B50-7B6F-EC1F-195E-A97B41E4AB9C}"/>
              </a:ext>
            </a:extLst>
          </p:cNvPr>
          <p:cNvSpPr>
            <a:spLocks noGrp="1"/>
          </p:cNvSpPr>
          <p:nvPr>
            <p:ph type="sldNum" sz="quarter" idx="12"/>
          </p:nvPr>
        </p:nvSpPr>
        <p:spPr/>
        <p:txBody>
          <a:bodyPr/>
          <a:lstStyle/>
          <a:p>
            <a:fld id="{494B4E53-BCCB-BE4E-A28A-722B6992CCD5}" type="slidenum">
              <a:rPr lang="en-US" smtClean="0"/>
              <a:pPr/>
              <a:t>47</a:t>
            </a:fld>
            <a:endParaRPr lang="en-US" dirty="0"/>
          </a:p>
        </p:txBody>
      </p:sp>
    </p:spTree>
    <p:extLst>
      <p:ext uri="{BB962C8B-B14F-4D97-AF65-F5344CB8AC3E}">
        <p14:creationId xmlns:p14="http://schemas.microsoft.com/office/powerpoint/2010/main" val="3323083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8970735-121F-AA30-8891-047C1D3040F6}"/>
              </a:ext>
            </a:extLst>
          </p:cNvPr>
          <p:cNvSpPr>
            <a:spLocks noGrp="1"/>
          </p:cNvSpPr>
          <p:nvPr>
            <p:ph type="sldNum" sz="quarter" idx="12"/>
          </p:nvPr>
        </p:nvSpPr>
        <p:spPr/>
        <p:txBody>
          <a:bodyPr/>
          <a:lstStyle/>
          <a:p>
            <a:fld id="{494B4E53-BCCB-BE4E-A28A-722B6992CCD5}" type="slidenum">
              <a:rPr lang="en-US" smtClean="0"/>
              <a:pPr/>
              <a:t>48</a:t>
            </a:fld>
            <a:endParaRPr lang="en-US" dirty="0"/>
          </a:p>
        </p:txBody>
      </p:sp>
      <p:pic>
        <p:nvPicPr>
          <p:cNvPr id="5" name="Picture 6" descr="Diagram&#10;&#10;Description automatically generated">
            <a:extLst>
              <a:ext uri="{FF2B5EF4-FFF2-40B4-BE49-F238E27FC236}">
                <a16:creationId xmlns:a16="http://schemas.microsoft.com/office/drawing/2014/main" id="{99D74717-C25C-BA5B-6E32-2E4C716AE69F}"/>
              </a:ext>
            </a:extLst>
          </p:cNvPr>
          <p:cNvPicPr>
            <a:picLocks noChangeAspect="1"/>
          </p:cNvPicPr>
          <p:nvPr/>
        </p:nvPicPr>
        <p:blipFill>
          <a:blip r:embed="rId2"/>
          <a:stretch>
            <a:fillRect/>
          </a:stretch>
        </p:blipFill>
        <p:spPr>
          <a:xfrm>
            <a:off x="3283888" y="86476"/>
            <a:ext cx="4683831" cy="6636058"/>
          </a:xfrm>
          <a:prstGeom prst="rect">
            <a:avLst/>
          </a:prstGeom>
        </p:spPr>
      </p:pic>
      <p:sp>
        <p:nvSpPr>
          <p:cNvPr id="6" name="矩形: 圆角 5">
            <a:extLst>
              <a:ext uri="{FF2B5EF4-FFF2-40B4-BE49-F238E27FC236}">
                <a16:creationId xmlns:a16="http://schemas.microsoft.com/office/drawing/2014/main" id="{93F559D9-4779-B02D-3F35-D2C1B58DF20D}"/>
              </a:ext>
            </a:extLst>
          </p:cNvPr>
          <p:cNvSpPr/>
          <p:nvPr/>
        </p:nvSpPr>
        <p:spPr>
          <a:xfrm>
            <a:off x="5699464" y="3855272"/>
            <a:ext cx="1455938" cy="7312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DE957111-7675-1C66-16EF-FAD4E4D62C49}"/>
              </a:ext>
            </a:extLst>
          </p:cNvPr>
          <p:cNvSpPr/>
          <p:nvPr/>
        </p:nvSpPr>
        <p:spPr>
          <a:xfrm>
            <a:off x="5789720" y="2782554"/>
            <a:ext cx="1241395" cy="44891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614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39E12F-7949-CA96-02EB-6511ED9C00B4}"/>
              </a:ext>
            </a:extLst>
          </p:cNvPr>
          <p:cNvSpPr>
            <a:spLocks noGrp="1"/>
          </p:cNvSpPr>
          <p:nvPr>
            <p:ph type="title"/>
          </p:nvPr>
        </p:nvSpPr>
        <p:spPr/>
        <p:txBody>
          <a:bodyPr/>
          <a:lstStyle/>
          <a:p>
            <a:r>
              <a:rPr lang="en-US" altLang="zh-CN" dirty="0"/>
              <a:t>Masked Attention</a:t>
            </a:r>
            <a:endParaRPr lang="zh-CN" altLang="en-US" dirty="0"/>
          </a:p>
        </p:txBody>
      </p:sp>
      <p:sp>
        <p:nvSpPr>
          <p:cNvPr id="4" name="灯片编号占位符 3">
            <a:extLst>
              <a:ext uri="{FF2B5EF4-FFF2-40B4-BE49-F238E27FC236}">
                <a16:creationId xmlns:a16="http://schemas.microsoft.com/office/drawing/2014/main" id="{417E414E-0E7D-B80F-EEEF-6B1D58CDB43A}"/>
              </a:ext>
            </a:extLst>
          </p:cNvPr>
          <p:cNvSpPr>
            <a:spLocks noGrp="1"/>
          </p:cNvSpPr>
          <p:nvPr>
            <p:ph type="sldNum" sz="quarter" idx="12"/>
          </p:nvPr>
        </p:nvSpPr>
        <p:spPr/>
        <p:txBody>
          <a:bodyPr/>
          <a:lstStyle/>
          <a:p>
            <a:fld id="{494B4E53-BCCB-BE4E-A28A-722B6992CCD5}" type="slidenum">
              <a:rPr lang="en-US" smtClean="0"/>
              <a:pPr/>
              <a:t>49</a:t>
            </a:fld>
            <a:endParaRPr lang="en-US" dirty="0"/>
          </a:p>
        </p:txBody>
      </p:sp>
      <p:sp>
        <p:nvSpPr>
          <p:cNvPr id="5" name="矩形: 圆角 4">
            <a:extLst>
              <a:ext uri="{FF2B5EF4-FFF2-40B4-BE49-F238E27FC236}">
                <a16:creationId xmlns:a16="http://schemas.microsoft.com/office/drawing/2014/main" id="{C6EBB5A4-F9AD-4E54-F495-ECAAAC498C4C}"/>
              </a:ext>
            </a:extLst>
          </p:cNvPr>
          <p:cNvSpPr/>
          <p:nvPr/>
        </p:nvSpPr>
        <p:spPr>
          <a:xfrm>
            <a:off x="3541163" y="2604051"/>
            <a:ext cx="3903246" cy="26835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CC7E323-D690-9DD8-A5A9-0948252D1A6F}"/>
              </a:ext>
            </a:extLst>
          </p:cNvPr>
          <p:cNvSpPr txBox="1"/>
          <p:nvPr/>
        </p:nvSpPr>
        <p:spPr>
          <a:xfrm>
            <a:off x="3826565" y="5452651"/>
            <a:ext cx="402674" cy="369332"/>
          </a:xfrm>
          <a:prstGeom prst="rect">
            <a:avLst/>
          </a:prstGeom>
          <a:noFill/>
        </p:spPr>
        <p:txBody>
          <a:bodyPr wrap="none" rtlCol="0">
            <a:spAutoFit/>
          </a:bodyPr>
          <a:lstStyle/>
          <a:p>
            <a:r>
              <a:rPr lang="en-US" altLang="zh-CN" dirty="0"/>
              <a:t>a1</a:t>
            </a:r>
            <a:endParaRPr lang="zh-CN" altLang="en-US" dirty="0"/>
          </a:p>
        </p:txBody>
      </p:sp>
      <p:sp>
        <p:nvSpPr>
          <p:cNvPr id="7" name="文本框 6">
            <a:extLst>
              <a:ext uri="{FF2B5EF4-FFF2-40B4-BE49-F238E27FC236}">
                <a16:creationId xmlns:a16="http://schemas.microsoft.com/office/drawing/2014/main" id="{9FF3AC92-5642-E559-DDA9-FE5BE456BC3B}"/>
              </a:ext>
            </a:extLst>
          </p:cNvPr>
          <p:cNvSpPr txBox="1"/>
          <p:nvPr/>
        </p:nvSpPr>
        <p:spPr>
          <a:xfrm>
            <a:off x="4803913" y="5452651"/>
            <a:ext cx="417102" cy="369332"/>
          </a:xfrm>
          <a:prstGeom prst="rect">
            <a:avLst/>
          </a:prstGeom>
          <a:noFill/>
        </p:spPr>
        <p:txBody>
          <a:bodyPr wrap="none" rtlCol="0">
            <a:spAutoFit/>
          </a:bodyPr>
          <a:lstStyle/>
          <a:p>
            <a:r>
              <a:rPr lang="en-US" altLang="zh-CN" dirty="0"/>
              <a:t>a2</a:t>
            </a:r>
            <a:endParaRPr lang="zh-CN" altLang="en-US" dirty="0"/>
          </a:p>
        </p:txBody>
      </p:sp>
      <p:sp>
        <p:nvSpPr>
          <p:cNvPr id="8" name="文本框 7">
            <a:extLst>
              <a:ext uri="{FF2B5EF4-FFF2-40B4-BE49-F238E27FC236}">
                <a16:creationId xmlns:a16="http://schemas.microsoft.com/office/drawing/2014/main" id="{53F6C8AF-BF21-3F78-3F16-5178E1F80C93}"/>
              </a:ext>
            </a:extLst>
          </p:cNvPr>
          <p:cNvSpPr txBox="1"/>
          <p:nvPr/>
        </p:nvSpPr>
        <p:spPr>
          <a:xfrm>
            <a:off x="5795689" y="5452651"/>
            <a:ext cx="402674" cy="369332"/>
          </a:xfrm>
          <a:prstGeom prst="rect">
            <a:avLst/>
          </a:prstGeom>
          <a:noFill/>
        </p:spPr>
        <p:txBody>
          <a:bodyPr wrap="none" rtlCol="0">
            <a:spAutoFit/>
          </a:bodyPr>
          <a:lstStyle/>
          <a:p>
            <a:r>
              <a:rPr lang="en-US" altLang="zh-CN" dirty="0"/>
              <a:t>a3</a:t>
            </a:r>
            <a:endParaRPr lang="zh-CN" altLang="en-US" dirty="0"/>
          </a:p>
        </p:txBody>
      </p:sp>
      <p:sp>
        <p:nvSpPr>
          <p:cNvPr id="9" name="文本框 8">
            <a:extLst>
              <a:ext uri="{FF2B5EF4-FFF2-40B4-BE49-F238E27FC236}">
                <a16:creationId xmlns:a16="http://schemas.microsoft.com/office/drawing/2014/main" id="{D6D2710F-9D9A-B045-93CC-3AC828B12F7E}"/>
              </a:ext>
            </a:extLst>
          </p:cNvPr>
          <p:cNvSpPr txBox="1"/>
          <p:nvPr/>
        </p:nvSpPr>
        <p:spPr>
          <a:xfrm>
            <a:off x="6773037" y="5452651"/>
            <a:ext cx="417102" cy="369332"/>
          </a:xfrm>
          <a:prstGeom prst="rect">
            <a:avLst/>
          </a:prstGeom>
          <a:noFill/>
        </p:spPr>
        <p:txBody>
          <a:bodyPr wrap="none" rtlCol="0">
            <a:spAutoFit/>
          </a:bodyPr>
          <a:lstStyle/>
          <a:p>
            <a:r>
              <a:rPr lang="en-US" altLang="zh-CN" dirty="0"/>
              <a:t>a4</a:t>
            </a:r>
            <a:endParaRPr lang="zh-CN" altLang="en-US" dirty="0"/>
          </a:p>
        </p:txBody>
      </p:sp>
      <p:sp>
        <p:nvSpPr>
          <p:cNvPr id="12" name="文本框 11">
            <a:extLst>
              <a:ext uri="{FF2B5EF4-FFF2-40B4-BE49-F238E27FC236}">
                <a16:creationId xmlns:a16="http://schemas.microsoft.com/office/drawing/2014/main" id="{6A2020FC-60AD-3CE6-8D25-6DAA53EB0ED0}"/>
              </a:ext>
            </a:extLst>
          </p:cNvPr>
          <p:cNvSpPr txBox="1"/>
          <p:nvPr/>
        </p:nvSpPr>
        <p:spPr>
          <a:xfrm>
            <a:off x="5795689" y="2108822"/>
            <a:ext cx="412292" cy="369332"/>
          </a:xfrm>
          <a:prstGeom prst="rect">
            <a:avLst/>
          </a:prstGeom>
          <a:noFill/>
        </p:spPr>
        <p:txBody>
          <a:bodyPr wrap="none" rtlCol="0">
            <a:spAutoFit/>
          </a:bodyPr>
          <a:lstStyle/>
          <a:p>
            <a:r>
              <a:rPr lang="en-US" altLang="zh-CN" dirty="0"/>
              <a:t>b3</a:t>
            </a:r>
            <a:endParaRPr lang="zh-CN" altLang="en-US" dirty="0"/>
          </a:p>
        </p:txBody>
      </p:sp>
      <p:cxnSp>
        <p:nvCxnSpPr>
          <p:cNvPr id="18" name="连接符: 曲线 17">
            <a:extLst>
              <a:ext uri="{FF2B5EF4-FFF2-40B4-BE49-F238E27FC236}">
                <a16:creationId xmlns:a16="http://schemas.microsoft.com/office/drawing/2014/main" id="{2155E0EC-723F-1DB7-68E8-677097540D4E}"/>
              </a:ext>
            </a:extLst>
          </p:cNvPr>
          <p:cNvCxnSpPr>
            <a:stCxn id="6" idx="0"/>
            <a:endCxn id="8" idx="0"/>
          </p:cNvCxnSpPr>
          <p:nvPr/>
        </p:nvCxnSpPr>
        <p:spPr>
          <a:xfrm rot="5400000" flipH="1" flipV="1">
            <a:off x="5012464" y="4468089"/>
            <a:ext cx="12700" cy="1969124"/>
          </a:xfrm>
          <a:prstGeom prst="curvedConnector3">
            <a:avLst>
              <a:gd name="adj1" fmla="val 7591307"/>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0380705C-C32C-4B51-6FE3-5970D6A99EF6}"/>
              </a:ext>
            </a:extLst>
          </p:cNvPr>
          <p:cNvCxnSpPr>
            <a:cxnSpLocks/>
            <a:stCxn id="7" idx="0"/>
            <a:endCxn id="8" idx="0"/>
          </p:cNvCxnSpPr>
          <p:nvPr/>
        </p:nvCxnSpPr>
        <p:spPr>
          <a:xfrm rot="5400000" flipH="1" flipV="1">
            <a:off x="5504745" y="4960370"/>
            <a:ext cx="12700" cy="984562"/>
          </a:xfrm>
          <a:prstGeom prst="curvedConnector3">
            <a:avLst>
              <a:gd name="adj1" fmla="val 7356520"/>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3EB59FAA-F2B4-803D-0B58-69A91A3D1431}"/>
              </a:ext>
            </a:extLst>
          </p:cNvPr>
          <p:cNvCxnSpPr>
            <a:cxnSpLocks/>
            <a:stCxn id="8" idx="0"/>
            <a:endCxn id="9" idx="0"/>
          </p:cNvCxnSpPr>
          <p:nvPr/>
        </p:nvCxnSpPr>
        <p:spPr>
          <a:xfrm rot="5400000" flipH="1" flipV="1">
            <a:off x="6489307" y="4960370"/>
            <a:ext cx="12700" cy="984562"/>
          </a:xfrm>
          <a:prstGeom prst="curvedConnector3">
            <a:avLst>
              <a:gd name="adj1" fmla="val 7121740"/>
            </a:avLst>
          </a:prstGeom>
          <a:ln w="76200">
            <a:solidFill>
              <a:srgbClr val="00206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31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715C5B3-BA8B-FAB3-BAED-0D7BF30F8CD7}"/>
              </a:ext>
            </a:extLst>
          </p:cNvPr>
          <p:cNvPicPr>
            <a:picLocks noChangeAspect="1"/>
          </p:cNvPicPr>
          <p:nvPr/>
        </p:nvPicPr>
        <p:blipFill>
          <a:blip r:embed="rId2"/>
          <a:stretch>
            <a:fillRect/>
          </a:stretch>
        </p:blipFill>
        <p:spPr>
          <a:xfrm>
            <a:off x="1016147" y="379520"/>
            <a:ext cx="10159706" cy="6098959"/>
          </a:xfrm>
          <a:prstGeom prst="rect">
            <a:avLst/>
          </a:prstGeom>
        </p:spPr>
      </p:pic>
      <p:sp>
        <p:nvSpPr>
          <p:cNvPr id="2" name="文本框 1">
            <a:extLst>
              <a:ext uri="{FF2B5EF4-FFF2-40B4-BE49-F238E27FC236}">
                <a16:creationId xmlns:a16="http://schemas.microsoft.com/office/drawing/2014/main" id="{C7F3D399-3142-E42D-DAE5-28937134F630}"/>
              </a:ext>
            </a:extLst>
          </p:cNvPr>
          <p:cNvSpPr txBox="1"/>
          <p:nvPr/>
        </p:nvSpPr>
        <p:spPr>
          <a:xfrm>
            <a:off x="9703292" y="2370338"/>
            <a:ext cx="1935333" cy="2031325"/>
          </a:xfrm>
          <a:prstGeom prst="rect">
            <a:avLst/>
          </a:prstGeom>
          <a:solidFill>
            <a:srgbClr val="D4D4FF"/>
          </a:solidFill>
        </p:spPr>
        <p:txBody>
          <a:bodyPr wrap="square" rtlCol="0">
            <a:spAutoFit/>
          </a:bodyPr>
          <a:lstStyle/>
          <a:p>
            <a:r>
              <a:rPr lang="zh-CN" altLang="en-US" dirty="0"/>
              <a:t>语料库：</a:t>
            </a:r>
            <a:endParaRPr lang="en-US" altLang="zh-CN" dirty="0"/>
          </a:p>
          <a:p>
            <a:r>
              <a:rPr lang="en-US" altLang="zh-CN" dirty="0"/>
              <a:t>The cat sat…</a:t>
            </a:r>
          </a:p>
          <a:p>
            <a:r>
              <a:rPr lang="en-US" altLang="zh-CN" dirty="0"/>
              <a:t>The cat eat…</a:t>
            </a:r>
          </a:p>
          <a:p>
            <a:r>
              <a:rPr lang="en-US" altLang="zh-CN" dirty="0"/>
              <a:t>The mouse sat…</a:t>
            </a:r>
          </a:p>
          <a:p>
            <a:r>
              <a:rPr lang="en-US" altLang="zh-CN" dirty="0"/>
              <a:t>On the mat…</a:t>
            </a:r>
          </a:p>
          <a:p>
            <a:r>
              <a:rPr lang="en-US" altLang="zh-CN" dirty="0"/>
              <a:t>Sat on…</a:t>
            </a:r>
          </a:p>
          <a:p>
            <a:r>
              <a:rPr lang="en-US" altLang="zh-CN" dirty="0"/>
              <a:t>Sat beside…</a:t>
            </a:r>
            <a:endParaRPr lang="zh-CN" altLang="en-US" dirty="0"/>
          </a:p>
        </p:txBody>
      </p:sp>
    </p:spTree>
    <p:extLst>
      <p:ext uri="{BB962C8B-B14F-4D97-AF65-F5344CB8AC3E}">
        <p14:creationId xmlns:p14="http://schemas.microsoft.com/office/powerpoint/2010/main" val="33429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2DED0-5F36-1C7C-164E-D84B8A6712EF}"/>
              </a:ext>
            </a:extLst>
          </p:cNvPr>
          <p:cNvSpPr>
            <a:spLocks noGrp="1"/>
          </p:cNvSpPr>
          <p:nvPr>
            <p:ph type="title"/>
          </p:nvPr>
        </p:nvSpPr>
        <p:spPr/>
        <p:txBody>
          <a:bodyPr/>
          <a:lstStyle/>
          <a:p>
            <a:r>
              <a:rPr lang="en-US" altLang="zh-CN" dirty="0"/>
              <a:t>Cross Attention</a:t>
            </a:r>
            <a:endParaRPr lang="zh-CN" altLang="en-US" dirty="0"/>
          </a:p>
        </p:txBody>
      </p:sp>
      <p:pic>
        <p:nvPicPr>
          <p:cNvPr id="6" name="内容占位符 5">
            <a:extLst>
              <a:ext uri="{FF2B5EF4-FFF2-40B4-BE49-F238E27FC236}">
                <a16:creationId xmlns:a16="http://schemas.microsoft.com/office/drawing/2014/main" id="{FD96EC4D-1BF4-9B53-F568-D5302E5545D0}"/>
              </a:ext>
            </a:extLst>
          </p:cNvPr>
          <p:cNvPicPr>
            <a:picLocks noGrp="1" noChangeAspect="1"/>
          </p:cNvPicPr>
          <p:nvPr>
            <p:ph idx="1"/>
          </p:nvPr>
        </p:nvPicPr>
        <p:blipFill>
          <a:blip r:embed="rId2"/>
          <a:stretch>
            <a:fillRect/>
          </a:stretch>
        </p:blipFill>
        <p:spPr>
          <a:xfrm>
            <a:off x="3006600" y="1539875"/>
            <a:ext cx="6178800" cy="4637088"/>
          </a:xfrm>
        </p:spPr>
      </p:pic>
      <p:sp>
        <p:nvSpPr>
          <p:cNvPr id="4" name="灯片编号占位符 3">
            <a:extLst>
              <a:ext uri="{FF2B5EF4-FFF2-40B4-BE49-F238E27FC236}">
                <a16:creationId xmlns:a16="http://schemas.microsoft.com/office/drawing/2014/main" id="{E5193889-AFFD-FFA0-9374-00BB96FADB8D}"/>
              </a:ext>
            </a:extLst>
          </p:cNvPr>
          <p:cNvSpPr>
            <a:spLocks noGrp="1"/>
          </p:cNvSpPr>
          <p:nvPr>
            <p:ph type="sldNum" sz="quarter" idx="12"/>
          </p:nvPr>
        </p:nvSpPr>
        <p:spPr/>
        <p:txBody>
          <a:bodyPr/>
          <a:lstStyle/>
          <a:p>
            <a:fld id="{494B4E53-BCCB-BE4E-A28A-722B6992CCD5}" type="slidenum">
              <a:rPr lang="en-US" smtClean="0"/>
              <a:pPr/>
              <a:t>50</a:t>
            </a:fld>
            <a:endParaRPr lang="en-US" dirty="0"/>
          </a:p>
        </p:txBody>
      </p:sp>
    </p:spTree>
    <p:extLst>
      <p:ext uri="{BB962C8B-B14F-4D97-AF65-F5344CB8AC3E}">
        <p14:creationId xmlns:p14="http://schemas.microsoft.com/office/powerpoint/2010/main" val="1171178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2400" dirty="0">
                <a:solidFill>
                  <a:schemeClr val="bg1">
                    <a:lumMod val="50000"/>
                  </a:schemeClr>
                </a:solidFill>
                <a:latin typeface="Corbel" panose="020B0503020204020204" pitchFamily="34" charset="0"/>
              </a:rPr>
              <a:t>[Vaswani et al. 2017]</a:t>
            </a:r>
            <a:endParaRPr lang="en-US"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idx="1"/>
          </p:nvPr>
        </p:nvSpPr>
        <p:spPr/>
        <p:txBody>
          <a:bodyPr/>
          <a:lstStyle/>
          <a:p>
            <a:r>
              <a:rPr lang="en-US" dirty="0"/>
              <a:t>An </a:t>
            </a:r>
            <a:r>
              <a:rPr lang="en-US" dirty="0">
                <a:solidFill>
                  <a:srgbClr val="C00000"/>
                </a:solidFill>
              </a:rPr>
              <a:t>encoder-decoder</a:t>
            </a:r>
            <a:r>
              <a:rPr lang="en-US" dirty="0"/>
              <a:t> architecture </a:t>
            </a:r>
            <a:br>
              <a:rPr lang="en-US" dirty="0"/>
            </a:br>
            <a:r>
              <a:rPr lang="en-US" dirty="0"/>
              <a:t>built with </a:t>
            </a:r>
            <a:r>
              <a:rPr lang="en-US" dirty="0">
                <a:solidFill>
                  <a:srgbClr val="C00000"/>
                </a:solidFill>
              </a:rPr>
              <a:t>attention </a:t>
            </a:r>
            <a:r>
              <a:rPr lang="en-US" dirty="0"/>
              <a:t>modules. </a:t>
            </a:r>
          </a:p>
          <a:p>
            <a:r>
              <a:rPr lang="en-US" dirty="0"/>
              <a:t>3 forms of attention</a:t>
            </a:r>
          </a:p>
        </p:txBody>
      </p:sp>
      <p:pic>
        <p:nvPicPr>
          <p:cNvPr id="7" name="Picture 6" descr="Diagram&#10;&#10;Description automatically generated">
            <a:extLst>
              <a:ext uri="{FF2B5EF4-FFF2-40B4-BE49-F238E27FC236}">
                <a16:creationId xmlns:a16="http://schemas.microsoft.com/office/drawing/2014/main" id="{0B1B48BF-FBEF-CDB9-75CD-8B6AB014AF48}"/>
              </a:ext>
            </a:extLst>
          </p:cNvPr>
          <p:cNvPicPr>
            <a:picLocks noChangeAspect="1"/>
          </p:cNvPicPr>
          <p:nvPr/>
        </p:nvPicPr>
        <p:blipFill>
          <a:blip r:embed="rId2"/>
          <a:stretch>
            <a:fillRect/>
          </a:stretch>
        </p:blipFill>
        <p:spPr>
          <a:xfrm>
            <a:off x="7181185" y="0"/>
            <a:ext cx="4840481" cy="6858000"/>
          </a:xfrm>
          <a:prstGeom prst="rect">
            <a:avLst/>
          </a:prstGeom>
        </p:spPr>
      </p:pic>
      <p:pic>
        <p:nvPicPr>
          <p:cNvPr id="8" name="Picture 7" descr="ãTransformerãçåçæå°çµæ">
            <a:extLst>
              <a:ext uri="{FF2B5EF4-FFF2-40B4-BE49-F238E27FC236}">
                <a16:creationId xmlns:a16="http://schemas.microsoft.com/office/drawing/2014/main" id="{D4C779AD-BD1C-00F6-2B9A-52C265DBC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738" y="80510"/>
            <a:ext cx="2001524" cy="1855865"/>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4" descr="Diagram, text&#10;&#10;Description automatically generated">
            <a:extLst>
              <a:ext uri="{FF2B5EF4-FFF2-40B4-BE49-F238E27FC236}">
                <a16:creationId xmlns:a16="http://schemas.microsoft.com/office/drawing/2014/main" id="{8FD20E9E-4D76-4733-880B-80885E2744DF}"/>
              </a:ext>
            </a:extLst>
          </p:cNvPr>
          <p:cNvPicPr>
            <a:picLocks noChangeAspect="1"/>
          </p:cNvPicPr>
          <p:nvPr/>
        </p:nvPicPr>
        <p:blipFill rotWithShape="1">
          <a:blip r:embed="rId4"/>
          <a:srcRect l="3018" t="66881" r="54830"/>
          <a:stretch/>
        </p:blipFill>
        <p:spPr>
          <a:xfrm>
            <a:off x="488969" y="5317375"/>
            <a:ext cx="3186560" cy="1388597"/>
          </a:xfrm>
          <a:prstGeom prst="rect">
            <a:avLst/>
          </a:prstGeom>
        </p:spPr>
      </p:pic>
      <p:pic>
        <p:nvPicPr>
          <p:cNvPr id="10" name="Content Placeholder 4" descr="Diagram, text&#10;&#10;Description automatically generated">
            <a:extLst>
              <a:ext uri="{FF2B5EF4-FFF2-40B4-BE49-F238E27FC236}">
                <a16:creationId xmlns:a16="http://schemas.microsoft.com/office/drawing/2014/main" id="{7F5C5D7D-5C40-F1E2-88C8-8518653E810C}"/>
              </a:ext>
            </a:extLst>
          </p:cNvPr>
          <p:cNvPicPr>
            <a:picLocks noChangeAspect="1"/>
          </p:cNvPicPr>
          <p:nvPr/>
        </p:nvPicPr>
        <p:blipFill rotWithShape="1">
          <a:blip r:embed="rId4"/>
          <a:srcRect l="45835" t="63783" r="9229"/>
          <a:stretch/>
        </p:blipFill>
        <p:spPr>
          <a:xfrm>
            <a:off x="3424517" y="5074472"/>
            <a:ext cx="3396993" cy="1518491"/>
          </a:xfrm>
          <a:prstGeom prst="rect">
            <a:avLst/>
          </a:prstGeom>
        </p:spPr>
      </p:pic>
      <p:pic>
        <p:nvPicPr>
          <p:cNvPr id="11" name="Content Placeholder 4" descr="Diagram, text&#10;&#10;Description automatically generated">
            <a:extLst>
              <a:ext uri="{FF2B5EF4-FFF2-40B4-BE49-F238E27FC236}">
                <a16:creationId xmlns:a16="http://schemas.microsoft.com/office/drawing/2014/main" id="{98D4D9E8-426E-0EFA-7F61-150E4AE5AD2F}"/>
              </a:ext>
            </a:extLst>
          </p:cNvPr>
          <p:cNvPicPr>
            <a:picLocks noChangeAspect="1"/>
          </p:cNvPicPr>
          <p:nvPr/>
        </p:nvPicPr>
        <p:blipFill rotWithShape="1">
          <a:blip r:embed="rId4"/>
          <a:srcRect l="24694" t="18984" r="20638" b="38891"/>
          <a:stretch/>
        </p:blipFill>
        <p:spPr>
          <a:xfrm>
            <a:off x="1609165" y="3371225"/>
            <a:ext cx="4132729" cy="1766233"/>
          </a:xfrm>
          <a:prstGeom prst="rect">
            <a:avLst/>
          </a:prstGeom>
        </p:spPr>
      </p:pic>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51</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256639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A9064-84AF-452C-7131-61ABA566F4EF}"/>
              </a:ext>
            </a:extLst>
          </p:cNvPr>
          <p:cNvSpPr>
            <a:spLocks noGrp="1"/>
          </p:cNvSpPr>
          <p:nvPr>
            <p:ph type="title"/>
          </p:nvPr>
        </p:nvSpPr>
        <p:spPr/>
        <p:txBody>
          <a:bodyPr/>
          <a:lstStyle/>
          <a:p>
            <a:r>
              <a:rPr lang="zh-CN" altLang="en-US" dirty="0"/>
              <a:t>满足了</a:t>
            </a:r>
            <a:r>
              <a:rPr lang="en-US" altLang="zh-CN" dirty="0"/>
              <a:t>Language model</a:t>
            </a:r>
            <a:r>
              <a:rPr lang="zh-CN" altLang="en-US" dirty="0"/>
              <a:t>的需求</a:t>
            </a:r>
          </a:p>
        </p:txBody>
      </p:sp>
      <p:sp>
        <p:nvSpPr>
          <p:cNvPr id="3" name="内容占位符 2">
            <a:extLst>
              <a:ext uri="{FF2B5EF4-FFF2-40B4-BE49-F238E27FC236}">
                <a16:creationId xmlns:a16="http://schemas.microsoft.com/office/drawing/2014/main" id="{6F748D95-6183-B319-1399-7354E4D41DA2}"/>
              </a:ext>
            </a:extLst>
          </p:cNvPr>
          <p:cNvSpPr>
            <a:spLocks noGrp="1"/>
          </p:cNvSpPr>
          <p:nvPr>
            <p:ph idx="1"/>
          </p:nvPr>
        </p:nvSpPr>
        <p:spPr/>
        <p:txBody>
          <a:bodyPr/>
          <a:lstStyle/>
          <a:p>
            <a:r>
              <a:rPr lang="zh-CN" altLang="en-US" dirty="0"/>
              <a:t>支持输入序列长度不一，因为参数量与序列长度无关</a:t>
            </a:r>
            <a:endParaRPr lang="en-US" altLang="zh-CN" dirty="0"/>
          </a:p>
          <a:p>
            <a:r>
              <a:rPr lang="zh-CN" altLang="en-US" dirty="0"/>
              <a:t>支持考虑全局信息，因为</a:t>
            </a:r>
            <a:r>
              <a:rPr lang="en-US" altLang="zh-CN" dirty="0"/>
              <a:t>attention</a:t>
            </a:r>
            <a:r>
              <a:rPr lang="zh-CN" altLang="en-US" dirty="0"/>
              <a:t>机制可以计算每个词之间的关注度</a:t>
            </a:r>
            <a:endParaRPr lang="en-US" altLang="zh-CN" dirty="0"/>
          </a:p>
          <a:p>
            <a:r>
              <a:rPr lang="zh-CN" altLang="en-US" dirty="0"/>
              <a:t>与</a:t>
            </a:r>
            <a:r>
              <a:rPr lang="en-US" altLang="zh-CN" dirty="0"/>
              <a:t>RNN</a:t>
            </a:r>
            <a:r>
              <a:rPr lang="zh-CN" altLang="en-US" dirty="0"/>
              <a:t>相比，解决了</a:t>
            </a:r>
            <a:r>
              <a:rPr lang="en-US" altLang="zh-CN" dirty="0"/>
              <a:t>long-dependency</a:t>
            </a:r>
            <a:r>
              <a:rPr lang="zh-CN" altLang="en-US" dirty="0"/>
              <a:t>的问题</a:t>
            </a:r>
            <a:endParaRPr lang="en-US" altLang="zh-CN" dirty="0"/>
          </a:p>
          <a:p>
            <a:r>
              <a:rPr lang="zh-CN" altLang="en-US" dirty="0"/>
              <a:t>与</a:t>
            </a:r>
            <a:r>
              <a:rPr lang="en-US" altLang="zh-CN" dirty="0"/>
              <a:t>RNN</a:t>
            </a:r>
            <a:r>
              <a:rPr lang="zh-CN" altLang="en-US" dirty="0"/>
              <a:t>相比，支持并行计算</a:t>
            </a:r>
            <a:endParaRPr lang="en-US" altLang="zh-CN" dirty="0"/>
          </a:p>
          <a:p>
            <a:endParaRPr lang="zh-CN" altLang="en-US" dirty="0"/>
          </a:p>
        </p:txBody>
      </p:sp>
      <p:sp>
        <p:nvSpPr>
          <p:cNvPr id="4" name="灯片编号占位符 3">
            <a:extLst>
              <a:ext uri="{FF2B5EF4-FFF2-40B4-BE49-F238E27FC236}">
                <a16:creationId xmlns:a16="http://schemas.microsoft.com/office/drawing/2014/main" id="{9195F229-477E-0674-644B-F50D37C22F63}"/>
              </a:ext>
            </a:extLst>
          </p:cNvPr>
          <p:cNvSpPr>
            <a:spLocks noGrp="1"/>
          </p:cNvSpPr>
          <p:nvPr>
            <p:ph type="sldNum" sz="quarter" idx="12"/>
          </p:nvPr>
        </p:nvSpPr>
        <p:spPr/>
        <p:txBody>
          <a:bodyPr/>
          <a:lstStyle/>
          <a:p>
            <a:fld id="{494B4E53-BCCB-BE4E-A28A-722B6992CCD5}" type="slidenum">
              <a:rPr lang="en-US" smtClean="0"/>
              <a:pPr/>
              <a:t>52</a:t>
            </a:fld>
            <a:endParaRPr lang="en-US" dirty="0"/>
          </a:p>
        </p:txBody>
      </p:sp>
      <p:pic>
        <p:nvPicPr>
          <p:cNvPr id="5" name="Picture 8">
            <a:extLst>
              <a:ext uri="{FF2B5EF4-FFF2-40B4-BE49-F238E27FC236}">
                <a16:creationId xmlns:a16="http://schemas.microsoft.com/office/drawing/2014/main" id="{4B7D456D-614B-C892-5473-8FCA7EE8F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131" y="4383156"/>
            <a:ext cx="5546910" cy="171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6422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31FD2-9EAC-2ED9-6822-4B495086F49E}"/>
              </a:ext>
            </a:extLst>
          </p:cNvPr>
          <p:cNvSpPr>
            <a:spLocks noGrp="1"/>
          </p:cNvSpPr>
          <p:nvPr>
            <p:ph type="title"/>
          </p:nvPr>
        </p:nvSpPr>
        <p:spPr/>
        <p:txBody>
          <a:bodyPr/>
          <a:lstStyle/>
          <a:p>
            <a:r>
              <a:rPr lang="zh-CN" altLang="en-US" dirty="0"/>
              <a:t>训练和生成之间有差别</a:t>
            </a:r>
          </a:p>
        </p:txBody>
      </p:sp>
      <p:sp>
        <p:nvSpPr>
          <p:cNvPr id="4" name="灯片编号占位符 3">
            <a:extLst>
              <a:ext uri="{FF2B5EF4-FFF2-40B4-BE49-F238E27FC236}">
                <a16:creationId xmlns:a16="http://schemas.microsoft.com/office/drawing/2014/main" id="{6B3C4F6B-D290-DCD6-BDD9-53BCA1C44DBF}"/>
              </a:ext>
            </a:extLst>
          </p:cNvPr>
          <p:cNvSpPr>
            <a:spLocks noGrp="1"/>
          </p:cNvSpPr>
          <p:nvPr>
            <p:ph type="sldNum" sz="quarter" idx="12"/>
          </p:nvPr>
        </p:nvSpPr>
        <p:spPr/>
        <p:txBody>
          <a:bodyPr/>
          <a:lstStyle/>
          <a:p>
            <a:fld id="{494B4E53-BCCB-BE4E-A28A-722B6992CCD5}" type="slidenum">
              <a:rPr lang="en-US" smtClean="0"/>
              <a:pPr/>
              <a:t>53</a:t>
            </a:fld>
            <a:endParaRPr lang="en-US" dirty="0"/>
          </a:p>
        </p:txBody>
      </p:sp>
      <p:sp>
        <p:nvSpPr>
          <p:cNvPr id="8" name="内容占位符 7">
            <a:extLst>
              <a:ext uri="{FF2B5EF4-FFF2-40B4-BE49-F238E27FC236}">
                <a16:creationId xmlns:a16="http://schemas.microsoft.com/office/drawing/2014/main" id="{5C19378F-F78A-EF67-30B7-4DAA04453CE2}"/>
              </a:ext>
            </a:extLst>
          </p:cNvPr>
          <p:cNvSpPr>
            <a:spLocks noGrp="1"/>
          </p:cNvSpPr>
          <p:nvPr>
            <p:ph idx="1"/>
          </p:nvPr>
        </p:nvSpPr>
        <p:spPr/>
        <p:txBody>
          <a:bodyPr/>
          <a:lstStyle/>
          <a:p>
            <a:r>
              <a:rPr lang="en-US" altLang="zh-CN" dirty="0"/>
              <a:t>Decoder</a:t>
            </a:r>
            <a:r>
              <a:rPr lang="zh-CN" altLang="en-US" dirty="0"/>
              <a:t>的输入不同：真实</a:t>
            </a:r>
            <a:r>
              <a:rPr lang="en-US" altLang="zh-CN" dirty="0"/>
              <a:t>vs</a:t>
            </a:r>
            <a:r>
              <a:rPr lang="zh-CN" altLang="en-US" dirty="0"/>
              <a:t>生成</a:t>
            </a:r>
            <a:endParaRPr lang="en-US" altLang="zh-CN" dirty="0"/>
          </a:p>
          <a:p>
            <a:r>
              <a:rPr lang="zh-CN" altLang="en-US" dirty="0"/>
              <a:t>评价生成序列的标准不同：交叉熵损失</a:t>
            </a:r>
            <a:r>
              <a:rPr lang="en-US" altLang="zh-CN" dirty="0"/>
              <a:t>vs</a:t>
            </a:r>
            <a:r>
              <a:rPr lang="zh-CN" altLang="en-US" dirty="0"/>
              <a:t>对于句子整体的评价</a:t>
            </a:r>
          </a:p>
        </p:txBody>
      </p:sp>
      <p:pic>
        <p:nvPicPr>
          <p:cNvPr id="9" name="内容占位符 5">
            <a:extLst>
              <a:ext uri="{FF2B5EF4-FFF2-40B4-BE49-F238E27FC236}">
                <a16:creationId xmlns:a16="http://schemas.microsoft.com/office/drawing/2014/main" id="{C9BB87CB-D675-3FAA-241C-8D0741D1FED4}"/>
              </a:ext>
            </a:extLst>
          </p:cNvPr>
          <p:cNvPicPr>
            <a:picLocks noChangeAspect="1"/>
          </p:cNvPicPr>
          <p:nvPr/>
        </p:nvPicPr>
        <p:blipFill>
          <a:blip r:embed="rId3"/>
          <a:stretch>
            <a:fillRect/>
          </a:stretch>
        </p:blipFill>
        <p:spPr>
          <a:xfrm>
            <a:off x="3639673" y="2788028"/>
            <a:ext cx="4912653" cy="3804282"/>
          </a:xfrm>
          <a:prstGeom prst="rect">
            <a:avLst/>
          </a:prstGeom>
        </p:spPr>
      </p:pic>
    </p:spTree>
    <p:extLst>
      <p:ext uri="{BB962C8B-B14F-4D97-AF65-F5344CB8AC3E}">
        <p14:creationId xmlns:p14="http://schemas.microsoft.com/office/powerpoint/2010/main" val="3005397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4BC2-D56C-7F73-710E-AE4E30DAA913}"/>
              </a:ext>
            </a:extLst>
          </p:cNvPr>
          <p:cNvSpPr>
            <a:spLocks noGrp="1"/>
          </p:cNvSpPr>
          <p:nvPr>
            <p:ph type="title"/>
          </p:nvPr>
        </p:nvSpPr>
        <p:spPr/>
        <p:txBody>
          <a:bodyPr/>
          <a:lstStyle/>
          <a:p>
            <a:r>
              <a:rPr lang="en-US" dirty="0"/>
              <a:t>Impact of Transformers </a:t>
            </a:r>
          </a:p>
        </p:txBody>
      </p:sp>
      <p:sp>
        <p:nvSpPr>
          <p:cNvPr id="3" name="Content Placeholder 2">
            <a:extLst>
              <a:ext uri="{FF2B5EF4-FFF2-40B4-BE49-F238E27FC236}">
                <a16:creationId xmlns:a16="http://schemas.microsoft.com/office/drawing/2014/main" id="{B83617F1-F6EB-C2CB-2F32-BF8892E9323A}"/>
              </a:ext>
            </a:extLst>
          </p:cNvPr>
          <p:cNvSpPr>
            <a:spLocks noGrp="1"/>
          </p:cNvSpPr>
          <p:nvPr>
            <p:ph idx="1"/>
          </p:nvPr>
        </p:nvSpPr>
        <p:spPr/>
        <p:txBody>
          <a:bodyPr/>
          <a:lstStyle/>
          <a:p>
            <a:r>
              <a:rPr lang="en-US" dirty="0"/>
              <a:t>Let to better predictive models of language! </a:t>
            </a:r>
          </a:p>
        </p:txBody>
      </p:sp>
      <p:pic>
        <p:nvPicPr>
          <p:cNvPr id="25" name="Picture 24" descr="Table&#10;&#10;Description automatically generated with low confidence">
            <a:extLst>
              <a:ext uri="{FF2B5EF4-FFF2-40B4-BE49-F238E27FC236}">
                <a16:creationId xmlns:a16="http://schemas.microsoft.com/office/drawing/2014/main" id="{FF2D83EC-3E66-AE5C-49A0-6B8157FCDDC8}"/>
              </a:ext>
            </a:extLst>
          </p:cNvPr>
          <p:cNvPicPr>
            <a:picLocks noChangeAspect="1"/>
          </p:cNvPicPr>
          <p:nvPr/>
        </p:nvPicPr>
        <p:blipFill rotWithShape="1">
          <a:blip r:embed="rId3"/>
          <a:srcRect t="-1" b="68669"/>
          <a:stretch/>
        </p:blipFill>
        <p:spPr>
          <a:xfrm>
            <a:off x="896202" y="2399752"/>
            <a:ext cx="10105204" cy="1396353"/>
          </a:xfrm>
          <a:prstGeom prst="rect">
            <a:avLst/>
          </a:prstGeom>
        </p:spPr>
      </p:pic>
      <p:pic>
        <p:nvPicPr>
          <p:cNvPr id="26" name="Picture 25" descr="Table&#10;&#10;Description automatically generated with low confidence">
            <a:extLst>
              <a:ext uri="{FF2B5EF4-FFF2-40B4-BE49-F238E27FC236}">
                <a16:creationId xmlns:a16="http://schemas.microsoft.com/office/drawing/2014/main" id="{171B330E-01E1-F3DA-286F-F37FC869D542}"/>
              </a:ext>
            </a:extLst>
          </p:cNvPr>
          <p:cNvPicPr>
            <a:picLocks noChangeAspect="1"/>
          </p:cNvPicPr>
          <p:nvPr/>
        </p:nvPicPr>
        <p:blipFill rotWithShape="1">
          <a:blip r:embed="rId3"/>
          <a:srcRect l="17066" t="37640" b="57809"/>
          <a:stretch/>
        </p:blipFill>
        <p:spPr>
          <a:xfrm>
            <a:off x="2620800" y="3796104"/>
            <a:ext cx="8380605" cy="202787"/>
          </a:xfrm>
          <a:prstGeom prst="rect">
            <a:avLst/>
          </a:prstGeom>
        </p:spPr>
      </p:pic>
      <p:sp>
        <p:nvSpPr>
          <p:cNvPr id="27" name="object 9">
            <a:extLst>
              <a:ext uri="{FF2B5EF4-FFF2-40B4-BE49-F238E27FC236}">
                <a16:creationId xmlns:a16="http://schemas.microsoft.com/office/drawing/2014/main" id="{E7A0AB3E-598B-2B2B-E2DB-E4F50B84BDC2}"/>
              </a:ext>
            </a:extLst>
          </p:cNvPr>
          <p:cNvSpPr txBox="1"/>
          <p:nvPr/>
        </p:nvSpPr>
        <p:spPr>
          <a:xfrm>
            <a:off x="1472147" y="6508133"/>
            <a:ext cx="9750467" cy="228268"/>
          </a:xfrm>
          <a:prstGeom prst="rect">
            <a:avLst/>
          </a:prstGeom>
        </p:spPr>
        <p:txBody>
          <a:bodyPr vert="horz" wrap="square" lIns="0" tIns="12700" rIns="0" bIns="0" rtlCol="0">
            <a:spAutoFit/>
          </a:bodyPr>
          <a:lstStyle/>
          <a:p>
            <a:pPr algn="ctr" defTabSz="1219170">
              <a:spcBef>
                <a:spcPts val="11"/>
              </a:spcBef>
              <a:buClr>
                <a:srgbClr val="000000"/>
              </a:buClr>
            </a:pPr>
            <a:r>
              <a:rPr lang="en-US" sz="1400" kern="0" dirty="0">
                <a:solidFill>
                  <a:prstClr val="white">
                    <a:lumMod val="50000"/>
                  </a:prstClr>
                </a:solidFill>
                <a:latin typeface="Corbel" panose="020B0503020204020204" pitchFamily="34" charset="0"/>
                <a:cs typeface="Calibri"/>
                <a:sym typeface="Arial"/>
              </a:rPr>
              <a:t>[”Efficient Content-Based Sparse Attention with Routing Transformers” Roy et al. 2020]</a:t>
            </a:r>
          </a:p>
        </p:txBody>
      </p:sp>
      <p:sp>
        <p:nvSpPr>
          <p:cNvPr id="28" name="Slide Number Placeholder 27">
            <a:extLst>
              <a:ext uri="{FF2B5EF4-FFF2-40B4-BE49-F238E27FC236}">
                <a16:creationId xmlns:a16="http://schemas.microsoft.com/office/drawing/2014/main" id="{91DDE18E-B1A3-4CB0-1DCE-CE6B4E269CD7}"/>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54</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1422955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4BC2-D56C-7F73-710E-AE4E30DAA913}"/>
              </a:ext>
            </a:extLst>
          </p:cNvPr>
          <p:cNvSpPr>
            <a:spLocks noGrp="1"/>
          </p:cNvSpPr>
          <p:nvPr>
            <p:ph type="title"/>
          </p:nvPr>
        </p:nvSpPr>
        <p:spPr/>
        <p:txBody>
          <a:bodyPr/>
          <a:lstStyle/>
          <a:p>
            <a:r>
              <a:rPr lang="en-US" dirty="0"/>
              <a:t>Impact of Transformers </a:t>
            </a:r>
          </a:p>
        </p:txBody>
      </p:sp>
      <p:sp>
        <p:nvSpPr>
          <p:cNvPr id="3" name="Content Placeholder 2">
            <a:extLst>
              <a:ext uri="{FF2B5EF4-FFF2-40B4-BE49-F238E27FC236}">
                <a16:creationId xmlns:a16="http://schemas.microsoft.com/office/drawing/2014/main" id="{B83617F1-F6EB-C2CB-2F32-BF8892E9323A}"/>
              </a:ext>
            </a:extLst>
          </p:cNvPr>
          <p:cNvSpPr>
            <a:spLocks noGrp="1"/>
          </p:cNvSpPr>
          <p:nvPr>
            <p:ph idx="1"/>
          </p:nvPr>
        </p:nvSpPr>
        <p:spPr/>
        <p:txBody>
          <a:bodyPr/>
          <a:lstStyle/>
          <a:p>
            <a:r>
              <a:rPr lang="en-US" dirty="0"/>
              <a:t>A building block for a variety of LMs </a:t>
            </a:r>
          </a:p>
        </p:txBody>
      </p:sp>
      <p:pic>
        <p:nvPicPr>
          <p:cNvPr id="4" name="object 4">
            <a:extLst>
              <a:ext uri="{FF2B5EF4-FFF2-40B4-BE49-F238E27FC236}">
                <a16:creationId xmlns:a16="http://schemas.microsoft.com/office/drawing/2014/main" id="{084D2F9B-F1C7-F0F5-EF3E-975E743EB9B5}"/>
              </a:ext>
            </a:extLst>
          </p:cNvPr>
          <p:cNvPicPr/>
          <p:nvPr/>
        </p:nvPicPr>
        <p:blipFill>
          <a:blip r:embed="rId3" cstate="print"/>
          <a:stretch>
            <a:fillRect/>
          </a:stretch>
        </p:blipFill>
        <p:spPr>
          <a:xfrm>
            <a:off x="1015163" y="3587945"/>
            <a:ext cx="1552623" cy="1038223"/>
          </a:xfrm>
          <a:prstGeom prst="rect">
            <a:avLst/>
          </a:prstGeom>
        </p:spPr>
      </p:pic>
      <p:grpSp>
        <p:nvGrpSpPr>
          <p:cNvPr id="5" name="object 5">
            <a:extLst>
              <a:ext uri="{FF2B5EF4-FFF2-40B4-BE49-F238E27FC236}">
                <a16:creationId xmlns:a16="http://schemas.microsoft.com/office/drawing/2014/main" id="{0153ED93-1DC9-D4EA-48D3-1C4CEB55935E}"/>
              </a:ext>
            </a:extLst>
          </p:cNvPr>
          <p:cNvGrpSpPr/>
          <p:nvPr/>
        </p:nvGrpSpPr>
        <p:grpSpPr>
          <a:xfrm>
            <a:off x="1007310" y="2133055"/>
            <a:ext cx="1543685" cy="1028700"/>
            <a:chOff x="1007309" y="3287101"/>
            <a:chExt cx="1543685" cy="1028700"/>
          </a:xfrm>
        </p:grpSpPr>
        <p:sp>
          <p:nvSpPr>
            <p:cNvPr id="6" name="object 6">
              <a:extLst>
                <a:ext uri="{FF2B5EF4-FFF2-40B4-BE49-F238E27FC236}">
                  <a16:creationId xmlns:a16="http://schemas.microsoft.com/office/drawing/2014/main" id="{BCAB8B96-1665-77EF-37E0-8F73B564872F}"/>
                </a:ext>
              </a:extLst>
            </p:cNvPr>
            <p:cNvSpPr/>
            <p:nvPr/>
          </p:nvSpPr>
          <p:spPr>
            <a:xfrm>
              <a:off x="1007300"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pPr defTabSz="1219170">
                <a:buClr>
                  <a:srgbClr val="000000"/>
                </a:buClr>
              </a:pPr>
              <a:endParaRPr sz="1400" kern="0">
                <a:solidFill>
                  <a:srgbClr val="000000"/>
                </a:solidFill>
                <a:latin typeface="Arial"/>
                <a:cs typeface="Arial"/>
                <a:sym typeface="Arial"/>
              </a:endParaRPr>
            </a:p>
          </p:txBody>
        </p:sp>
        <p:sp>
          <p:nvSpPr>
            <p:cNvPr id="7" name="object 7">
              <a:extLst>
                <a:ext uri="{FF2B5EF4-FFF2-40B4-BE49-F238E27FC236}">
                  <a16:creationId xmlns:a16="http://schemas.microsoft.com/office/drawing/2014/main" id="{C23CD156-6A6B-E77E-2A15-39AECEAC6443}"/>
                </a:ext>
              </a:extLst>
            </p:cNvPr>
            <p:cNvSpPr/>
            <p:nvPr/>
          </p:nvSpPr>
          <p:spPr>
            <a:xfrm>
              <a:off x="1065259" y="3668101"/>
              <a:ext cx="76200" cy="266700"/>
            </a:xfrm>
            <a:custGeom>
              <a:avLst/>
              <a:gdLst/>
              <a:ahLst/>
              <a:cxnLst/>
              <a:rect l="l" t="t" r="r" b="b"/>
              <a:pathLst>
                <a:path w="76200" h="266700">
                  <a:moveTo>
                    <a:pt x="42862" y="63499"/>
                  </a:moveTo>
                  <a:lnTo>
                    <a:pt x="33337" y="63499"/>
                  </a:lnTo>
                  <a:lnTo>
                    <a:pt x="33336" y="266698"/>
                  </a:lnTo>
                  <a:lnTo>
                    <a:pt x="42861" y="266698"/>
                  </a:lnTo>
                  <a:lnTo>
                    <a:pt x="42862" y="63499"/>
                  </a:lnTo>
                  <a:close/>
                </a:path>
                <a:path w="76200" h="266700">
                  <a:moveTo>
                    <a:pt x="38100" y="0"/>
                  </a:moveTo>
                  <a:lnTo>
                    <a:pt x="0" y="76199"/>
                  </a:lnTo>
                  <a:lnTo>
                    <a:pt x="33337" y="76199"/>
                  </a:lnTo>
                  <a:lnTo>
                    <a:pt x="33337" y="63499"/>
                  </a:lnTo>
                  <a:lnTo>
                    <a:pt x="69850" y="63499"/>
                  </a:lnTo>
                  <a:lnTo>
                    <a:pt x="38100" y="0"/>
                  </a:lnTo>
                  <a:close/>
                </a:path>
                <a:path w="76200" h="266700">
                  <a:moveTo>
                    <a:pt x="69850" y="63499"/>
                  </a:moveTo>
                  <a:lnTo>
                    <a:pt x="42862" y="63499"/>
                  </a:lnTo>
                  <a:lnTo>
                    <a:pt x="42862" y="76199"/>
                  </a:lnTo>
                  <a:lnTo>
                    <a:pt x="76200" y="76199"/>
                  </a:lnTo>
                  <a:lnTo>
                    <a:pt x="69850" y="63499"/>
                  </a:lnTo>
                  <a:close/>
                </a:path>
              </a:pathLst>
            </a:custGeom>
            <a:solidFill>
              <a:srgbClr val="000000"/>
            </a:solidFill>
          </p:spPr>
          <p:txBody>
            <a:bodyPr wrap="square" lIns="0" tIns="0" rIns="0" bIns="0" rtlCol="0"/>
            <a:lstStyle/>
            <a:p>
              <a:pPr defTabSz="1219170">
                <a:buClr>
                  <a:srgbClr val="000000"/>
                </a:buClr>
              </a:pPr>
              <a:endParaRPr sz="1400" kern="0">
                <a:solidFill>
                  <a:srgbClr val="000000"/>
                </a:solidFill>
                <a:latin typeface="Arial"/>
                <a:cs typeface="Arial"/>
                <a:sym typeface="Arial"/>
              </a:endParaRPr>
            </a:p>
          </p:txBody>
        </p:sp>
        <p:sp>
          <p:nvSpPr>
            <p:cNvPr id="8" name="object 8">
              <a:extLst>
                <a:ext uri="{FF2B5EF4-FFF2-40B4-BE49-F238E27FC236}">
                  <a16:creationId xmlns:a16="http://schemas.microsoft.com/office/drawing/2014/main" id="{F19DDAE9-7D5E-8F70-3E11-95FA937DBF0E}"/>
                </a:ext>
              </a:extLst>
            </p:cNvPr>
            <p:cNvSpPr/>
            <p:nvPr/>
          </p:nvSpPr>
          <p:spPr>
            <a:xfrm>
              <a:off x="1351800" y="3287102"/>
              <a:ext cx="192405" cy="1028700"/>
            </a:xfrm>
            <a:custGeom>
              <a:avLst/>
              <a:gdLst/>
              <a:ahLst/>
              <a:cxnLst/>
              <a:rect l="l" t="t" r="r" b="b"/>
              <a:pathLst>
                <a:path w="192405" h="1028700">
                  <a:moveTo>
                    <a:pt x="192100" y="679716"/>
                  </a:moveTo>
                  <a:lnTo>
                    <a:pt x="189585" y="667258"/>
                  </a:lnTo>
                  <a:lnTo>
                    <a:pt x="182714" y="657085"/>
                  </a:lnTo>
                  <a:lnTo>
                    <a:pt x="172542" y="650214"/>
                  </a:lnTo>
                  <a:lnTo>
                    <a:pt x="160083" y="647700"/>
                  </a:lnTo>
                  <a:lnTo>
                    <a:pt x="32016" y="647700"/>
                  </a:lnTo>
                  <a:lnTo>
                    <a:pt x="19558" y="650214"/>
                  </a:lnTo>
                  <a:lnTo>
                    <a:pt x="9372" y="657085"/>
                  </a:lnTo>
                  <a:lnTo>
                    <a:pt x="2514" y="667258"/>
                  </a:lnTo>
                  <a:lnTo>
                    <a:pt x="0" y="679716"/>
                  </a:lnTo>
                  <a:lnTo>
                    <a:pt x="0" y="996683"/>
                  </a:lnTo>
                  <a:lnTo>
                    <a:pt x="2514" y="1009154"/>
                  </a:lnTo>
                  <a:lnTo>
                    <a:pt x="9372" y="1019327"/>
                  </a:lnTo>
                  <a:lnTo>
                    <a:pt x="19558" y="1026185"/>
                  </a:lnTo>
                  <a:lnTo>
                    <a:pt x="32016" y="1028700"/>
                  </a:lnTo>
                  <a:lnTo>
                    <a:pt x="160083" y="1028700"/>
                  </a:lnTo>
                  <a:lnTo>
                    <a:pt x="172542" y="1026185"/>
                  </a:lnTo>
                  <a:lnTo>
                    <a:pt x="182714" y="1019327"/>
                  </a:lnTo>
                  <a:lnTo>
                    <a:pt x="189585" y="1009154"/>
                  </a:lnTo>
                  <a:lnTo>
                    <a:pt x="192100" y="996683"/>
                  </a:lnTo>
                  <a:lnTo>
                    <a:pt x="192100" y="679716"/>
                  </a:lnTo>
                  <a:close/>
                </a:path>
                <a:path w="192405" h="1028700">
                  <a:moveTo>
                    <a:pt x="192100" y="32016"/>
                  </a:moveTo>
                  <a:lnTo>
                    <a:pt x="189585" y="19558"/>
                  </a:lnTo>
                  <a:lnTo>
                    <a:pt x="182714" y="9385"/>
                  </a:lnTo>
                  <a:lnTo>
                    <a:pt x="172542" y="2527"/>
                  </a:lnTo>
                  <a:lnTo>
                    <a:pt x="160083" y="0"/>
                  </a:lnTo>
                  <a:lnTo>
                    <a:pt x="32016" y="0"/>
                  </a:lnTo>
                  <a:lnTo>
                    <a:pt x="19558" y="2527"/>
                  </a:lnTo>
                  <a:lnTo>
                    <a:pt x="9372" y="9385"/>
                  </a:lnTo>
                  <a:lnTo>
                    <a:pt x="2514" y="19558"/>
                  </a:lnTo>
                  <a:lnTo>
                    <a:pt x="0" y="32016"/>
                  </a:lnTo>
                  <a:lnTo>
                    <a:pt x="0" y="348983"/>
                  </a:lnTo>
                  <a:lnTo>
                    <a:pt x="2514" y="361454"/>
                  </a:lnTo>
                  <a:lnTo>
                    <a:pt x="9372" y="371627"/>
                  </a:lnTo>
                  <a:lnTo>
                    <a:pt x="19558" y="378485"/>
                  </a:lnTo>
                  <a:lnTo>
                    <a:pt x="32016" y="381000"/>
                  </a:lnTo>
                  <a:lnTo>
                    <a:pt x="160083" y="381000"/>
                  </a:lnTo>
                  <a:lnTo>
                    <a:pt x="172542" y="378485"/>
                  </a:lnTo>
                  <a:lnTo>
                    <a:pt x="182714" y="371627"/>
                  </a:lnTo>
                  <a:lnTo>
                    <a:pt x="189585" y="361454"/>
                  </a:lnTo>
                  <a:lnTo>
                    <a:pt x="192100" y="348983"/>
                  </a:lnTo>
                  <a:lnTo>
                    <a:pt x="192100" y="32016"/>
                  </a:lnTo>
                  <a:close/>
                </a:path>
              </a:pathLst>
            </a:custGeom>
            <a:solidFill>
              <a:srgbClr val="6DE9FF"/>
            </a:solidFill>
          </p:spPr>
          <p:txBody>
            <a:bodyPr wrap="square" lIns="0" tIns="0" rIns="0" bIns="0" rtlCol="0"/>
            <a:lstStyle/>
            <a:p>
              <a:pPr defTabSz="1219170">
                <a:buClr>
                  <a:srgbClr val="000000"/>
                </a:buClr>
              </a:pPr>
              <a:endParaRPr sz="1400" kern="0">
                <a:solidFill>
                  <a:srgbClr val="000000"/>
                </a:solidFill>
                <a:latin typeface="Arial"/>
                <a:cs typeface="Arial"/>
                <a:sym typeface="Arial"/>
              </a:endParaRPr>
            </a:p>
          </p:txBody>
        </p:sp>
        <p:sp>
          <p:nvSpPr>
            <p:cNvPr id="9" name="object 9">
              <a:extLst>
                <a:ext uri="{FF2B5EF4-FFF2-40B4-BE49-F238E27FC236}">
                  <a16:creationId xmlns:a16="http://schemas.microsoft.com/office/drawing/2014/main" id="{06AC9F09-6181-1543-1E92-960C264AD2FD}"/>
                </a:ext>
              </a:extLst>
            </p:cNvPr>
            <p:cNvSpPr/>
            <p:nvPr/>
          </p:nvSpPr>
          <p:spPr>
            <a:xfrm>
              <a:off x="1100443" y="3668101"/>
              <a:ext cx="347980" cy="270510"/>
            </a:xfrm>
            <a:custGeom>
              <a:avLst/>
              <a:gdLst/>
              <a:ahLst/>
              <a:cxnLst/>
              <a:rect l="l" t="t" r="r" b="b"/>
              <a:pathLst>
                <a:path w="347980" h="270510">
                  <a:moveTo>
                    <a:pt x="284243" y="42881"/>
                  </a:moveTo>
                  <a:lnTo>
                    <a:pt x="0" y="262933"/>
                  </a:lnTo>
                  <a:lnTo>
                    <a:pt x="5830" y="270465"/>
                  </a:lnTo>
                  <a:lnTo>
                    <a:pt x="290073" y="50412"/>
                  </a:lnTo>
                  <a:lnTo>
                    <a:pt x="284243" y="42881"/>
                  </a:lnTo>
                  <a:close/>
                </a:path>
                <a:path w="347980" h="270510">
                  <a:moveTo>
                    <a:pt x="330525" y="35106"/>
                  </a:moveTo>
                  <a:lnTo>
                    <a:pt x="294285" y="35106"/>
                  </a:lnTo>
                  <a:lnTo>
                    <a:pt x="300116" y="42637"/>
                  </a:lnTo>
                  <a:lnTo>
                    <a:pt x="290073" y="50412"/>
                  </a:lnTo>
                  <a:lnTo>
                    <a:pt x="310481" y="76774"/>
                  </a:lnTo>
                  <a:lnTo>
                    <a:pt x="330525" y="35106"/>
                  </a:lnTo>
                  <a:close/>
                </a:path>
                <a:path w="347980" h="270510">
                  <a:moveTo>
                    <a:pt x="294285" y="35106"/>
                  </a:moveTo>
                  <a:lnTo>
                    <a:pt x="284243" y="42881"/>
                  </a:lnTo>
                  <a:lnTo>
                    <a:pt x="290073" y="50412"/>
                  </a:lnTo>
                  <a:lnTo>
                    <a:pt x="300116" y="42637"/>
                  </a:lnTo>
                  <a:lnTo>
                    <a:pt x="294285" y="35106"/>
                  </a:lnTo>
                  <a:close/>
                </a:path>
                <a:path w="347980" h="270510">
                  <a:moveTo>
                    <a:pt x="347412" y="0"/>
                  </a:moveTo>
                  <a:lnTo>
                    <a:pt x="263834" y="16520"/>
                  </a:lnTo>
                  <a:lnTo>
                    <a:pt x="284243" y="42881"/>
                  </a:lnTo>
                  <a:lnTo>
                    <a:pt x="294285" y="35106"/>
                  </a:lnTo>
                  <a:lnTo>
                    <a:pt x="330525" y="35106"/>
                  </a:lnTo>
                  <a:lnTo>
                    <a:pt x="347412" y="0"/>
                  </a:lnTo>
                  <a:close/>
                </a:path>
              </a:pathLst>
            </a:custGeom>
            <a:solidFill>
              <a:srgbClr val="000000"/>
            </a:solidFill>
          </p:spPr>
          <p:txBody>
            <a:bodyPr wrap="square" lIns="0" tIns="0" rIns="0" bIns="0" rtlCol="0"/>
            <a:lstStyle/>
            <a:p>
              <a:pPr defTabSz="1219170">
                <a:buClr>
                  <a:srgbClr val="000000"/>
                </a:buClr>
              </a:pPr>
              <a:endParaRPr sz="1400" kern="0">
                <a:solidFill>
                  <a:srgbClr val="000000"/>
                </a:solidFill>
                <a:latin typeface="Arial"/>
                <a:cs typeface="Arial"/>
                <a:sym typeface="Arial"/>
              </a:endParaRPr>
            </a:p>
          </p:txBody>
        </p:sp>
        <p:sp>
          <p:nvSpPr>
            <p:cNvPr id="10" name="object 10">
              <a:extLst>
                <a:ext uri="{FF2B5EF4-FFF2-40B4-BE49-F238E27FC236}">
                  <a16:creationId xmlns:a16="http://schemas.microsoft.com/office/drawing/2014/main" id="{8DFCD589-1CD6-6E24-99E5-1BBC43CFFEDA}"/>
                </a:ext>
              </a:extLst>
            </p:cNvPr>
            <p:cNvSpPr/>
            <p:nvPr/>
          </p:nvSpPr>
          <p:spPr>
            <a:xfrm>
              <a:off x="1696301" y="3287102"/>
              <a:ext cx="192405" cy="1028700"/>
            </a:xfrm>
            <a:custGeom>
              <a:avLst/>
              <a:gdLst/>
              <a:ahLst/>
              <a:cxnLst/>
              <a:rect l="l" t="t" r="r" b="b"/>
              <a:pathLst>
                <a:path w="192405" h="1028700">
                  <a:moveTo>
                    <a:pt x="192100" y="679716"/>
                  </a:moveTo>
                  <a:lnTo>
                    <a:pt x="189572" y="667258"/>
                  </a:lnTo>
                  <a:lnTo>
                    <a:pt x="182714" y="657085"/>
                  </a:lnTo>
                  <a:lnTo>
                    <a:pt x="172542" y="650214"/>
                  </a:lnTo>
                  <a:lnTo>
                    <a:pt x="160083"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83" y="1028700"/>
                  </a:lnTo>
                  <a:lnTo>
                    <a:pt x="172542" y="1026185"/>
                  </a:lnTo>
                  <a:lnTo>
                    <a:pt x="182714" y="1019327"/>
                  </a:lnTo>
                  <a:lnTo>
                    <a:pt x="189572" y="1009154"/>
                  </a:lnTo>
                  <a:lnTo>
                    <a:pt x="192100" y="996683"/>
                  </a:lnTo>
                  <a:lnTo>
                    <a:pt x="192100" y="679716"/>
                  </a:lnTo>
                  <a:close/>
                </a:path>
                <a:path w="192405" h="1028700">
                  <a:moveTo>
                    <a:pt x="192100" y="32016"/>
                  </a:moveTo>
                  <a:lnTo>
                    <a:pt x="189572" y="19558"/>
                  </a:lnTo>
                  <a:lnTo>
                    <a:pt x="182714" y="9385"/>
                  </a:lnTo>
                  <a:lnTo>
                    <a:pt x="172542" y="2527"/>
                  </a:lnTo>
                  <a:lnTo>
                    <a:pt x="160083"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83" y="381000"/>
                  </a:lnTo>
                  <a:lnTo>
                    <a:pt x="172542" y="378485"/>
                  </a:lnTo>
                  <a:lnTo>
                    <a:pt x="182714" y="371627"/>
                  </a:lnTo>
                  <a:lnTo>
                    <a:pt x="189572" y="361454"/>
                  </a:lnTo>
                  <a:lnTo>
                    <a:pt x="192100" y="348983"/>
                  </a:lnTo>
                  <a:lnTo>
                    <a:pt x="192100" y="32016"/>
                  </a:lnTo>
                  <a:close/>
                </a:path>
              </a:pathLst>
            </a:custGeom>
            <a:solidFill>
              <a:srgbClr val="6DE9FF"/>
            </a:solidFill>
          </p:spPr>
          <p:txBody>
            <a:bodyPr wrap="square" lIns="0" tIns="0" rIns="0" bIns="0" rtlCol="0"/>
            <a:lstStyle/>
            <a:p>
              <a:pPr defTabSz="1219170">
                <a:buClr>
                  <a:srgbClr val="000000"/>
                </a:buClr>
              </a:pPr>
              <a:endParaRPr sz="1400" kern="0">
                <a:solidFill>
                  <a:srgbClr val="000000"/>
                </a:solidFill>
                <a:latin typeface="Arial"/>
                <a:cs typeface="Arial"/>
                <a:sym typeface="Arial"/>
              </a:endParaRPr>
            </a:p>
          </p:txBody>
        </p:sp>
        <p:sp>
          <p:nvSpPr>
            <p:cNvPr id="11" name="object 11">
              <a:extLst>
                <a:ext uri="{FF2B5EF4-FFF2-40B4-BE49-F238E27FC236}">
                  <a16:creationId xmlns:a16="http://schemas.microsoft.com/office/drawing/2014/main" id="{A89D59D7-0B3B-0A25-4DF6-A5B458E358B4}"/>
                </a:ext>
              </a:extLst>
            </p:cNvPr>
            <p:cNvSpPr/>
            <p:nvPr/>
          </p:nvSpPr>
          <p:spPr>
            <a:xfrm>
              <a:off x="1101639" y="3660077"/>
              <a:ext cx="690880" cy="279400"/>
            </a:xfrm>
            <a:custGeom>
              <a:avLst/>
              <a:gdLst/>
              <a:ahLst/>
              <a:cxnLst/>
              <a:rect l="l" t="t" r="r" b="b"/>
              <a:pathLst>
                <a:path w="690880" h="279400">
                  <a:moveTo>
                    <a:pt x="617932" y="31089"/>
                  </a:moveTo>
                  <a:lnTo>
                    <a:pt x="0" y="270281"/>
                  </a:lnTo>
                  <a:lnTo>
                    <a:pt x="3438" y="279165"/>
                  </a:lnTo>
                  <a:lnTo>
                    <a:pt x="621370" y="39972"/>
                  </a:lnTo>
                  <a:lnTo>
                    <a:pt x="617932" y="31089"/>
                  </a:lnTo>
                  <a:close/>
                </a:path>
                <a:path w="690880" h="279400">
                  <a:moveTo>
                    <a:pt x="673912" y="26504"/>
                  </a:moveTo>
                  <a:lnTo>
                    <a:pt x="629775" y="26504"/>
                  </a:lnTo>
                  <a:lnTo>
                    <a:pt x="633213" y="35388"/>
                  </a:lnTo>
                  <a:lnTo>
                    <a:pt x="621370" y="39972"/>
                  </a:lnTo>
                  <a:lnTo>
                    <a:pt x="633405" y="71061"/>
                  </a:lnTo>
                  <a:lnTo>
                    <a:pt x="673912" y="26504"/>
                  </a:lnTo>
                  <a:close/>
                </a:path>
                <a:path w="690880" h="279400">
                  <a:moveTo>
                    <a:pt x="629775" y="26504"/>
                  </a:moveTo>
                  <a:lnTo>
                    <a:pt x="617932" y="31089"/>
                  </a:lnTo>
                  <a:lnTo>
                    <a:pt x="621370" y="39972"/>
                  </a:lnTo>
                  <a:lnTo>
                    <a:pt x="633213" y="35388"/>
                  </a:lnTo>
                  <a:lnTo>
                    <a:pt x="629775" y="26504"/>
                  </a:lnTo>
                  <a:close/>
                </a:path>
                <a:path w="690880" h="279400">
                  <a:moveTo>
                    <a:pt x="605898" y="0"/>
                  </a:moveTo>
                  <a:lnTo>
                    <a:pt x="617932" y="31089"/>
                  </a:lnTo>
                  <a:lnTo>
                    <a:pt x="629775" y="26504"/>
                  </a:lnTo>
                  <a:lnTo>
                    <a:pt x="673912" y="26504"/>
                  </a:lnTo>
                  <a:lnTo>
                    <a:pt x="690713" y="8023"/>
                  </a:lnTo>
                  <a:lnTo>
                    <a:pt x="605898" y="0"/>
                  </a:lnTo>
                  <a:close/>
                </a:path>
              </a:pathLst>
            </a:custGeom>
            <a:solidFill>
              <a:srgbClr val="000000"/>
            </a:solidFill>
          </p:spPr>
          <p:txBody>
            <a:bodyPr wrap="square" lIns="0" tIns="0" rIns="0" bIns="0" rtlCol="0"/>
            <a:lstStyle/>
            <a:p>
              <a:pPr defTabSz="1219170">
                <a:buClr>
                  <a:srgbClr val="000000"/>
                </a:buClr>
              </a:pPr>
              <a:endParaRPr sz="1400" kern="0">
                <a:solidFill>
                  <a:srgbClr val="000000"/>
                </a:solidFill>
                <a:latin typeface="Arial"/>
                <a:cs typeface="Arial"/>
                <a:sym typeface="Arial"/>
              </a:endParaRPr>
            </a:p>
          </p:txBody>
        </p:sp>
        <p:sp>
          <p:nvSpPr>
            <p:cNvPr id="12" name="object 12">
              <a:extLst>
                <a:ext uri="{FF2B5EF4-FFF2-40B4-BE49-F238E27FC236}">
                  <a16:creationId xmlns:a16="http://schemas.microsoft.com/office/drawing/2014/main" id="{A436AC40-14E9-4BF6-4257-A0E57FB4B5F6}"/>
                </a:ext>
              </a:extLst>
            </p:cNvPr>
            <p:cNvSpPr/>
            <p:nvPr/>
          </p:nvSpPr>
          <p:spPr>
            <a:xfrm>
              <a:off x="2040801" y="3287102"/>
              <a:ext cx="192405" cy="1028700"/>
            </a:xfrm>
            <a:custGeom>
              <a:avLst/>
              <a:gdLst/>
              <a:ahLst/>
              <a:cxnLst/>
              <a:rect l="l" t="t" r="r" b="b"/>
              <a:pathLst>
                <a:path w="192405" h="1028700">
                  <a:moveTo>
                    <a:pt x="192087" y="679716"/>
                  </a:moveTo>
                  <a:lnTo>
                    <a:pt x="189572" y="667258"/>
                  </a:lnTo>
                  <a:lnTo>
                    <a:pt x="182714" y="657085"/>
                  </a:lnTo>
                  <a:lnTo>
                    <a:pt x="172529" y="650214"/>
                  </a:lnTo>
                  <a:lnTo>
                    <a:pt x="160070"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70" y="1028700"/>
                  </a:lnTo>
                  <a:lnTo>
                    <a:pt x="172529" y="1026185"/>
                  </a:lnTo>
                  <a:lnTo>
                    <a:pt x="182714" y="1019327"/>
                  </a:lnTo>
                  <a:lnTo>
                    <a:pt x="189572" y="1009154"/>
                  </a:lnTo>
                  <a:lnTo>
                    <a:pt x="192087" y="996683"/>
                  </a:lnTo>
                  <a:lnTo>
                    <a:pt x="192087" y="679716"/>
                  </a:lnTo>
                  <a:close/>
                </a:path>
                <a:path w="192405" h="1028700">
                  <a:moveTo>
                    <a:pt x="192087" y="32016"/>
                  </a:moveTo>
                  <a:lnTo>
                    <a:pt x="189572" y="19558"/>
                  </a:lnTo>
                  <a:lnTo>
                    <a:pt x="182714" y="9385"/>
                  </a:lnTo>
                  <a:lnTo>
                    <a:pt x="172529" y="2527"/>
                  </a:lnTo>
                  <a:lnTo>
                    <a:pt x="160070"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70" y="381000"/>
                  </a:lnTo>
                  <a:lnTo>
                    <a:pt x="172529" y="378485"/>
                  </a:lnTo>
                  <a:lnTo>
                    <a:pt x="182714" y="371627"/>
                  </a:lnTo>
                  <a:lnTo>
                    <a:pt x="189572" y="361454"/>
                  </a:lnTo>
                  <a:lnTo>
                    <a:pt x="192087" y="348983"/>
                  </a:lnTo>
                  <a:lnTo>
                    <a:pt x="192087" y="32016"/>
                  </a:lnTo>
                  <a:close/>
                </a:path>
              </a:pathLst>
            </a:custGeom>
            <a:solidFill>
              <a:srgbClr val="6DE9FF"/>
            </a:solidFill>
          </p:spPr>
          <p:txBody>
            <a:bodyPr wrap="square" lIns="0" tIns="0" rIns="0" bIns="0" rtlCol="0"/>
            <a:lstStyle/>
            <a:p>
              <a:pPr defTabSz="1219170">
                <a:buClr>
                  <a:srgbClr val="000000"/>
                </a:buClr>
              </a:pPr>
              <a:endParaRPr sz="1400" kern="0">
                <a:solidFill>
                  <a:srgbClr val="000000"/>
                </a:solidFill>
                <a:latin typeface="Arial"/>
                <a:cs typeface="Arial"/>
                <a:sym typeface="Arial"/>
              </a:endParaRPr>
            </a:p>
          </p:txBody>
        </p:sp>
        <p:sp>
          <p:nvSpPr>
            <p:cNvPr id="13" name="object 13">
              <a:extLst>
                <a:ext uri="{FF2B5EF4-FFF2-40B4-BE49-F238E27FC236}">
                  <a16:creationId xmlns:a16="http://schemas.microsoft.com/office/drawing/2014/main" id="{86BC8099-2D74-561C-74CB-C62D68A23747}"/>
                </a:ext>
              </a:extLst>
            </p:cNvPr>
            <p:cNvSpPr/>
            <p:nvPr/>
          </p:nvSpPr>
          <p:spPr>
            <a:xfrm>
              <a:off x="1446136" y="3660077"/>
              <a:ext cx="690880" cy="279400"/>
            </a:xfrm>
            <a:custGeom>
              <a:avLst/>
              <a:gdLst/>
              <a:ahLst/>
              <a:cxnLst/>
              <a:rect l="l" t="t" r="r" b="b"/>
              <a:pathLst>
                <a:path w="690880" h="279400">
                  <a:moveTo>
                    <a:pt x="617932" y="31089"/>
                  </a:moveTo>
                  <a:lnTo>
                    <a:pt x="0" y="270281"/>
                  </a:lnTo>
                  <a:lnTo>
                    <a:pt x="3439" y="279165"/>
                  </a:lnTo>
                  <a:lnTo>
                    <a:pt x="621370" y="39972"/>
                  </a:lnTo>
                  <a:lnTo>
                    <a:pt x="617932" y="31089"/>
                  </a:lnTo>
                  <a:close/>
                </a:path>
                <a:path w="690880" h="279400">
                  <a:moveTo>
                    <a:pt x="673912" y="26504"/>
                  </a:moveTo>
                  <a:lnTo>
                    <a:pt x="629776" y="26504"/>
                  </a:lnTo>
                  <a:lnTo>
                    <a:pt x="633214" y="35388"/>
                  </a:lnTo>
                  <a:lnTo>
                    <a:pt x="621370" y="39972"/>
                  </a:lnTo>
                  <a:lnTo>
                    <a:pt x="633404" y="71061"/>
                  </a:lnTo>
                  <a:lnTo>
                    <a:pt x="673912" y="26504"/>
                  </a:lnTo>
                  <a:close/>
                </a:path>
                <a:path w="690880" h="279400">
                  <a:moveTo>
                    <a:pt x="629776" y="26504"/>
                  </a:moveTo>
                  <a:lnTo>
                    <a:pt x="617932" y="31089"/>
                  </a:lnTo>
                  <a:lnTo>
                    <a:pt x="621370" y="39972"/>
                  </a:lnTo>
                  <a:lnTo>
                    <a:pt x="633214" y="35388"/>
                  </a:lnTo>
                  <a:lnTo>
                    <a:pt x="629776" y="26504"/>
                  </a:lnTo>
                  <a:close/>
                </a:path>
                <a:path w="690880" h="279400">
                  <a:moveTo>
                    <a:pt x="605897" y="0"/>
                  </a:moveTo>
                  <a:lnTo>
                    <a:pt x="617932" y="31089"/>
                  </a:lnTo>
                  <a:lnTo>
                    <a:pt x="629776" y="26504"/>
                  </a:lnTo>
                  <a:lnTo>
                    <a:pt x="673912" y="26504"/>
                  </a:lnTo>
                  <a:lnTo>
                    <a:pt x="690713" y="8023"/>
                  </a:lnTo>
                  <a:lnTo>
                    <a:pt x="605897" y="0"/>
                  </a:lnTo>
                  <a:close/>
                </a:path>
              </a:pathLst>
            </a:custGeom>
            <a:solidFill>
              <a:srgbClr val="000000"/>
            </a:solidFill>
          </p:spPr>
          <p:txBody>
            <a:bodyPr wrap="square" lIns="0" tIns="0" rIns="0" bIns="0" rtlCol="0"/>
            <a:lstStyle/>
            <a:p>
              <a:pPr defTabSz="1219170">
                <a:buClr>
                  <a:srgbClr val="000000"/>
                </a:buClr>
              </a:pPr>
              <a:endParaRPr sz="1400" kern="0">
                <a:solidFill>
                  <a:srgbClr val="000000"/>
                </a:solidFill>
                <a:latin typeface="Arial"/>
                <a:cs typeface="Arial"/>
                <a:sym typeface="Arial"/>
              </a:endParaRPr>
            </a:p>
          </p:txBody>
        </p:sp>
        <p:sp>
          <p:nvSpPr>
            <p:cNvPr id="14" name="object 14">
              <a:extLst>
                <a:ext uri="{FF2B5EF4-FFF2-40B4-BE49-F238E27FC236}">
                  <a16:creationId xmlns:a16="http://schemas.microsoft.com/office/drawing/2014/main" id="{099BEFF8-9014-858B-25D6-272EF4692568}"/>
                </a:ext>
              </a:extLst>
            </p:cNvPr>
            <p:cNvSpPr/>
            <p:nvPr/>
          </p:nvSpPr>
          <p:spPr>
            <a:xfrm>
              <a:off x="2358301"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pPr defTabSz="1219170">
                <a:buClr>
                  <a:srgbClr val="000000"/>
                </a:buClr>
              </a:pPr>
              <a:endParaRPr sz="1400" kern="0">
                <a:solidFill>
                  <a:srgbClr val="000000"/>
                </a:solidFill>
                <a:latin typeface="Arial"/>
                <a:cs typeface="Arial"/>
                <a:sym typeface="Arial"/>
              </a:endParaRPr>
            </a:p>
          </p:txBody>
        </p:sp>
        <p:sp>
          <p:nvSpPr>
            <p:cNvPr id="15" name="object 15">
              <a:extLst>
                <a:ext uri="{FF2B5EF4-FFF2-40B4-BE49-F238E27FC236}">
                  <a16:creationId xmlns:a16="http://schemas.microsoft.com/office/drawing/2014/main" id="{CF700494-FBC2-941F-A251-BF4D25F76303}"/>
                </a:ext>
              </a:extLst>
            </p:cNvPr>
            <p:cNvSpPr/>
            <p:nvPr/>
          </p:nvSpPr>
          <p:spPr>
            <a:xfrm>
              <a:off x="1102436" y="3645484"/>
              <a:ext cx="1390015" cy="294005"/>
            </a:xfrm>
            <a:custGeom>
              <a:avLst/>
              <a:gdLst/>
              <a:ahLst/>
              <a:cxnLst/>
              <a:rect l="l" t="t" r="r" b="b"/>
              <a:pathLst>
                <a:path w="1390014" h="294004">
                  <a:moveTo>
                    <a:pt x="1390015" y="98818"/>
                  </a:moveTo>
                  <a:lnTo>
                    <a:pt x="1383665" y="86118"/>
                  </a:lnTo>
                  <a:lnTo>
                    <a:pt x="1351915" y="22618"/>
                  </a:lnTo>
                  <a:lnTo>
                    <a:pt x="1347152" y="21310"/>
                  </a:lnTo>
                  <a:lnTo>
                    <a:pt x="1347152" y="98818"/>
                  </a:lnTo>
                  <a:lnTo>
                    <a:pt x="1347152" y="279107"/>
                  </a:lnTo>
                  <a:lnTo>
                    <a:pt x="1325956" y="261315"/>
                  </a:lnTo>
                  <a:lnTo>
                    <a:pt x="1325956" y="273735"/>
                  </a:lnTo>
                  <a:lnTo>
                    <a:pt x="1279067" y="254850"/>
                  </a:lnTo>
                  <a:lnTo>
                    <a:pt x="1279067" y="265112"/>
                  </a:lnTo>
                  <a:lnTo>
                    <a:pt x="1207135" y="246062"/>
                  </a:lnTo>
                  <a:lnTo>
                    <a:pt x="1207135" y="255892"/>
                  </a:lnTo>
                  <a:lnTo>
                    <a:pt x="1105496" y="235826"/>
                  </a:lnTo>
                  <a:lnTo>
                    <a:pt x="1111707" y="230606"/>
                  </a:lnTo>
                  <a:lnTo>
                    <a:pt x="1207135" y="255892"/>
                  </a:lnTo>
                  <a:lnTo>
                    <a:pt x="1207135" y="246062"/>
                  </a:lnTo>
                  <a:lnTo>
                    <a:pt x="1120622" y="223126"/>
                  </a:lnTo>
                  <a:lnTo>
                    <a:pt x="1138199" y="208368"/>
                  </a:lnTo>
                  <a:lnTo>
                    <a:pt x="1279067" y="265112"/>
                  </a:lnTo>
                  <a:lnTo>
                    <a:pt x="1279067" y="254850"/>
                  </a:lnTo>
                  <a:lnTo>
                    <a:pt x="1146454" y="201422"/>
                  </a:lnTo>
                  <a:lnTo>
                    <a:pt x="1193152" y="162204"/>
                  </a:lnTo>
                  <a:lnTo>
                    <a:pt x="1325956" y="273735"/>
                  </a:lnTo>
                  <a:lnTo>
                    <a:pt x="1325956" y="261315"/>
                  </a:lnTo>
                  <a:lnTo>
                    <a:pt x="1200556" y="155981"/>
                  </a:lnTo>
                  <a:lnTo>
                    <a:pt x="1292402" y="78841"/>
                  </a:lnTo>
                  <a:lnTo>
                    <a:pt x="1295476" y="86436"/>
                  </a:lnTo>
                  <a:lnTo>
                    <a:pt x="1300861" y="80340"/>
                  </a:lnTo>
                  <a:lnTo>
                    <a:pt x="1314767" y="96901"/>
                  </a:lnTo>
                  <a:lnTo>
                    <a:pt x="1313815" y="98818"/>
                  </a:lnTo>
                  <a:lnTo>
                    <a:pt x="1316393" y="98818"/>
                  </a:lnTo>
                  <a:lnTo>
                    <a:pt x="1318069" y="100812"/>
                  </a:lnTo>
                  <a:lnTo>
                    <a:pt x="1318920" y="98818"/>
                  </a:lnTo>
                  <a:lnTo>
                    <a:pt x="1347152" y="98818"/>
                  </a:lnTo>
                  <a:lnTo>
                    <a:pt x="1347152" y="21310"/>
                  </a:lnTo>
                  <a:lnTo>
                    <a:pt x="1284236" y="3987"/>
                  </a:lnTo>
                  <a:lnTo>
                    <a:pt x="1284236" y="73253"/>
                  </a:lnTo>
                  <a:lnTo>
                    <a:pt x="1193165" y="149758"/>
                  </a:lnTo>
                  <a:lnTo>
                    <a:pt x="1185748" y="143535"/>
                  </a:lnTo>
                  <a:lnTo>
                    <a:pt x="1185748" y="155981"/>
                  </a:lnTo>
                  <a:lnTo>
                    <a:pt x="1136446" y="197396"/>
                  </a:lnTo>
                  <a:lnTo>
                    <a:pt x="1128191" y="194081"/>
                  </a:lnTo>
                  <a:lnTo>
                    <a:pt x="1128191" y="204330"/>
                  </a:lnTo>
                  <a:lnTo>
                    <a:pt x="1109370" y="220141"/>
                  </a:lnTo>
                  <a:lnTo>
                    <a:pt x="1100455" y="217779"/>
                  </a:lnTo>
                  <a:lnTo>
                    <a:pt x="1100455" y="227634"/>
                  </a:lnTo>
                  <a:lnTo>
                    <a:pt x="1093508" y="233464"/>
                  </a:lnTo>
                  <a:lnTo>
                    <a:pt x="1084148" y="231622"/>
                  </a:lnTo>
                  <a:lnTo>
                    <a:pt x="1084148" y="241325"/>
                  </a:lnTo>
                  <a:lnTo>
                    <a:pt x="1039164" y="279107"/>
                  </a:lnTo>
                  <a:lnTo>
                    <a:pt x="1039164" y="232435"/>
                  </a:lnTo>
                  <a:lnTo>
                    <a:pt x="1084148" y="241325"/>
                  </a:lnTo>
                  <a:lnTo>
                    <a:pt x="1084148" y="231622"/>
                  </a:lnTo>
                  <a:lnTo>
                    <a:pt x="1039164" y="222732"/>
                  </a:lnTo>
                  <a:lnTo>
                    <a:pt x="1039164" y="211391"/>
                  </a:lnTo>
                  <a:lnTo>
                    <a:pt x="1100455" y="227634"/>
                  </a:lnTo>
                  <a:lnTo>
                    <a:pt x="1100455" y="217779"/>
                  </a:lnTo>
                  <a:lnTo>
                    <a:pt x="1039164" y="201536"/>
                  </a:lnTo>
                  <a:lnTo>
                    <a:pt x="1039164" y="168465"/>
                  </a:lnTo>
                  <a:lnTo>
                    <a:pt x="1128191" y="204330"/>
                  </a:lnTo>
                  <a:lnTo>
                    <a:pt x="1128191" y="194081"/>
                  </a:lnTo>
                  <a:lnTo>
                    <a:pt x="1039164" y="158203"/>
                  </a:lnTo>
                  <a:lnTo>
                    <a:pt x="1039164" y="153758"/>
                  </a:lnTo>
                  <a:lnTo>
                    <a:pt x="1136446" y="114579"/>
                  </a:lnTo>
                  <a:lnTo>
                    <a:pt x="1185748" y="155981"/>
                  </a:lnTo>
                  <a:lnTo>
                    <a:pt x="1185748" y="143535"/>
                  </a:lnTo>
                  <a:lnTo>
                    <a:pt x="1146467" y="110540"/>
                  </a:lnTo>
                  <a:lnTo>
                    <a:pt x="1280782" y="56426"/>
                  </a:lnTo>
                  <a:lnTo>
                    <a:pt x="1280934" y="56603"/>
                  </a:lnTo>
                  <a:lnTo>
                    <a:pt x="1284236" y="73253"/>
                  </a:lnTo>
                  <a:lnTo>
                    <a:pt x="1284236" y="3987"/>
                  </a:lnTo>
                  <a:lnTo>
                    <a:pt x="1274343" y="1257"/>
                  </a:lnTo>
                  <a:lnTo>
                    <a:pt x="1274343" y="48755"/>
                  </a:lnTo>
                  <a:lnTo>
                    <a:pt x="1138212" y="103606"/>
                  </a:lnTo>
                  <a:lnTo>
                    <a:pt x="1128191" y="95199"/>
                  </a:lnTo>
                  <a:lnTo>
                    <a:pt x="1128191" y="107632"/>
                  </a:lnTo>
                  <a:lnTo>
                    <a:pt x="1039164" y="143497"/>
                  </a:lnTo>
                  <a:lnTo>
                    <a:pt x="1039164" y="110439"/>
                  </a:lnTo>
                  <a:lnTo>
                    <a:pt x="1109383" y="91833"/>
                  </a:lnTo>
                  <a:lnTo>
                    <a:pt x="1128191" y="107632"/>
                  </a:lnTo>
                  <a:lnTo>
                    <a:pt x="1128191" y="95199"/>
                  </a:lnTo>
                  <a:lnTo>
                    <a:pt x="1120648" y="88849"/>
                  </a:lnTo>
                  <a:lnTo>
                    <a:pt x="1273911" y="48234"/>
                  </a:lnTo>
                  <a:lnTo>
                    <a:pt x="1274343" y="48755"/>
                  </a:lnTo>
                  <a:lnTo>
                    <a:pt x="1274343" y="1257"/>
                  </a:lnTo>
                  <a:lnTo>
                    <a:pt x="1269784" y="0"/>
                  </a:lnTo>
                  <a:lnTo>
                    <a:pt x="1270927" y="5816"/>
                  </a:lnTo>
                  <a:lnTo>
                    <a:pt x="1268501" y="5308"/>
                  </a:lnTo>
                  <a:lnTo>
                    <a:pt x="1271358" y="16116"/>
                  </a:lnTo>
                  <a:lnTo>
                    <a:pt x="1267002" y="15760"/>
                  </a:lnTo>
                  <a:lnTo>
                    <a:pt x="1274013" y="33172"/>
                  </a:lnTo>
                  <a:lnTo>
                    <a:pt x="1207236" y="46367"/>
                  </a:lnTo>
                  <a:lnTo>
                    <a:pt x="1207236" y="56045"/>
                  </a:lnTo>
                  <a:lnTo>
                    <a:pt x="1111732" y="81368"/>
                  </a:lnTo>
                  <a:lnTo>
                    <a:pt x="1105509" y="76136"/>
                  </a:lnTo>
                  <a:lnTo>
                    <a:pt x="1207236" y="56045"/>
                  </a:lnTo>
                  <a:lnTo>
                    <a:pt x="1207236" y="46367"/>
                  </a:lnTo>
                  <a:lnTo>
                    <a:pt x="1100467" y="67449"/>
                  </a:lnTo>
                  <a:lnTo>
                    <a:pt x="1100467" y="84353"/>
                  </a:lnTo>
                  <a:lnTo>
                    <a:pt x="1076807" y="90627"/>
                  </a:lnTo>
                  <a:lnTo>
                    <a:pt x="1085684" y="80048"/>
                  </a:lnTo>
                  <a:lnTo>
                    <a:pt x="1093508" y="78511"/>
                  </a:lnTo>
                  <a:lnTo>
                    <a:pt x="1100467" y="84353"/>
                  </a:lnTo>
                  <a:lnTo>
                    <a:pt x="1100467" y="67449"/>
                  </a:lnTo>
                  <a:lnTo>
                    <a:pt x="1096162" y="68287"/>
                  </a:lnTo>
                  <a:lnTo>
                    <a:pt x="1095819" y="67983"/>
                  </a:lnTo>
                  <a:lnTo>
                    <a:pt x="1102677" y="59817"/>
                  </a:lnTo>
                  <a:lnTo>
                    <a:pt x="1117257" y="42456"/>
                  </a:lnTo>
                  <a:lnTo>
                    <a:pt x="1045806" y="25361"/>
                  </a:lnTo>
                  <a:lnTo>
                    <a:pt x="1045806" y="98818"/>
                  </a:lnTo>
                  <a:lnTo>
                    <a:pt x="1039164" y="100584"/>
                  </a:lnTo>
                  <a:lnTo>
                    <a:pt x="1039164" y="98818"/>
                  </a:lnTo>
                  <a:lnTo>
                    <a:pt x="1045806" y="98818"/>
                  </a:lnTo>
                  <a:lnTo>
                    <a:pt x="1045806" y="25361"/>
                  </a:lnTo>
                  <a:lnTo>
                    <a:pt x="1034415" y="22631"/>
                  </a:lnTo>
                  <a:lnTo>
                    <a:pt x="1034084" y="23279"/>
                  </a:lnTo>
                  <a:lnTo>
                    <a:pt x="1034402" y="22618"/>
                  </a:lnTo>
                  <a:lnTo>
                    <a:pt x="1029639" y="22174"/>
                  </a:lnTo>
                  <a:lnTo>
                    <a:pt x="1029639" y="279615"/>
                  </a:lnTo>
                  <a:lnTo>
                    <a:pt x="1005687" y="261086"/>
                  </a:lnTo>
                  <a:lnTo>
                    <a:pt x="1005687" y="273113"/>
                  </a:lnTo>
                  <a:lnTo>
                    <a:pt x="956729" y="254165"/>
                  </a:lnTo>
                  <a:lnTo>
                    <a:pt x="956729" y="264375"/>
                  </a:lnTo>
                  <a:lnTo>
                    <a:pt x="839622" y="234149"/>
                  </a:lnTo>
                  <a:lnTo>
                    <a:pt x="858748" y="226441"/>
                  </a:lnTo>
                  <a:lnTo>
                    <a:pt x="956729" y="264375"/>
                  </a:lnTo>
                  <a:lnTo>
                    <a:pt x="956729" y="254165"/>
                  </a:lnTo>
                  <a:lnTo>
                    <a:pt x="871677" y="221234"/>
                  </a:lnTo>
                  <a:lnTo>
                    <a:pt x="908100" y="206565"/>
                  </a:lnTo>
                  <a:lnTo>
                    <a:pt x="923658" y="209638"/>
                  </a:lnTo>
                  <a:lnTo>
                    <a:pt x="1005687" y="273113"/>
                  </a:lnTo>
                  <a:lnTo>
                    <a:pt x="1005687" y="261086"/>
                  </a:lnTo>
                  <a:lnTo>
                    <a:pt x="944562" y="213766"/>
                  </a:lnTo>
                  <a:lnTo>
                    <a:pt x="1029639" y="230555"/>
                  </a:lnTo>
                  <a:lnTo>
                    <a:pt x="1029639" y="220853"/>
                  </a:lnTo>
                  <a:lnTo>
                    <a:pt x="927722" y="200736"/>
                  </a:lnTo>
                  <a:lnTo>
                    <a:pt x="925969" y="199364"/>
                  </a:lnTo>
                  <a:lnTo>
                    <a:pt x="952881" y="188531"/>
                  </a:lnTo>
                  <a:lnTo>
                    <a:pt x="1029639" y="208864"/>
                  </a:lnTo>
                  <a:lnTo>
                    <a:pt x="1029639" y="199009"/>
                  </a:lnTo>
                  <a:lnTo>
                    <a:pt x="967638" y="182575"/>
                  </a:lnTo>
                  <a:lnTo>
                    <a:pt x="1020914" y="161112"/>
                  </a:lnTo>
                  <a:lnTo>
                    <a:pt x="1029639" y="164630"/>
                  </a:lnTo>
                  <a:lnTo>
                    <a:pt x="1029639" y="147332"/>
                  </a:lnTo>
                  <a:lnTo>
                    <a:pt x="1020914" y="150850"/>
                  </a:lnTo>
                  <a:lnTo>
                    <a:pt x="1008176" y="145719"/>
                  </a:lnTo>
                  <a:lnTo>
                    <a:pt x="1008176" y="155981"/>
                  </a:lnTo>
                  <a:lnTo>
                    <a:pt x="952258" y="178511"/>
                  </a:lnTo>
                  <a:lnTo>
                    <a:pt x="937514" y="174612"/>
                  </a:lnTo>
                  <a:lnTo>
                    <a:pt x="937514" y="184454"/>
                  </a:lnTo>
                  <a:lnTo>
                    <a:pt x="917257" y="192608"/>
                  </a:lnTo>
                  <a:lnTo>
                    <a:pt x="906856" y="184569"/>
                  </a:lnTo>
                  <a:lnTo>
                    <a:pt x="906856" y="196608"/>
                  </a:lnTo>
                  <a:lnTo>
                    <a:pt x="891006" y="193484"/>
                  </a:lnTo>
                  <a:lnTo>
                    <a:pt x="891006" y="203187"/>
                  </a:lnTo>
                  <a:lnTo>
                    <a:pt x="858685" y="216204"/>
                  </a:lnTo>
                  <a:lnTo>
                    <a:pt x="845756" y="211201"/>
                  </a:lnTo>
                  <a:lnTo>
                    <a:pt x="845756" y="221411"/>
                  </a:lnTo>
                  <a:lnTo>
                    <a:pt x="824090" y="230136"/>
                  </a:lnTo>
                  <a:lnTo>
                    <a:pt x="809218" y="226301"/>
                  </a:lnTo>
                  <a:lnTo>
                    <a:pt x="809218" y="236131"/>
                  </a:lnTo>
                  <a:lnTo>
                    <a:pt x="719963" y="272084"/>
                  </a:lnTo>
                  <a:lnTo>
                    <a:pt x="777100" y="227850"/>
                  </a:lnTo>
                  <a:lnTo>
                    <a:pt x="809218" y="236131"/>
                  </a:lnTo>
                  <a:lnTo>
                    <a:pt x="809218" y="226301"/>
                  </a:lnTo>
                  <a:lnTo>
                    <a:pt x="786638" y="220472"/>
                  </a:lnTo>
                  <a:lnTo>
                    <a:pt x="805535" y="205841"/>
                  </a:lnTo>
                  <a:lnTo>
                    <a:pt x="845756" y="221411"/>
                  </a:lnTo>
                  <a:lnTo>
                    <a:pt x="845756" y="211201"/>
                  </a:lnTo>
                  <a:lnTo>
                    <a:pt x="814324" y="199034"/>
                  </a:lnTo>
                  <a:lnTo>
                    <a:pt x="825627" y="190284"/>
                  </a:lnTo>
                  <a:lnTo>
                    <a:pt x="891006" y="203187"/>
                  </a:lnTo>
                  <a:lnTo>
                    <a:pt x="891006" y="193484"/>
                  </a:lnTo>
                  <a:lnTo>
                    <a:pt x="835609" y="182549"/>
                  </a:lnTo>
                  <a:lnTo>
                    <a:pt x="859764" y="163855"/>
                  </a:lnTo>
                  <a:lnTo>
                    <a:pt x="867003" y="165773"/>
                  </a:lnTo>
                  <a:lnTo>
                    <a:pt x="906856" y="196608"/>
                  </a:lnTo>
                  <a:lnTo>
                    <a:pt x="906856" y="184569"/>
                  </a:lnTo>
                  <a:lnTo>
                    <a:pt x="890676" y="172046"/>
                  </a:lnTo>
                  <a:lnTo>
                    <a:pt x="937514" y="184454"/>
                  </a:lnTo>
                  <a:lnTo>
                    <a:pt x="937514" y="174612"/>
                  </a:lnTo>
                  <a:lnTo>
                    <a:pt x="871308" y="157060"/>
                  </a:lnTo>
                  <a:lnTo>
                    <a:pt x="869937" y="155981"/>
                  </a:lnTo>
                  <a:lnTo>
                    <a:pt x="871308" y="154914"/>
                  </a:lnTo>
                  <a:lnTo>
                    <a:pt x="952284" y="133464"/>
                  </a:lnTo>
                  <a:lnTo>
                    <a:pt x="1008176" y="155981"/>
                  </a:lnTo>
                  <a:lnTo>
                    <a:pt x="1008176" y="145719"/>
                  </a:lnTo>
                  <a:lnTo>
                    <a:pt x="967651" y="129387"/>
                  </a:lnTo>
                  <a:lnTo>
                    <a:pt x="1029639" y="112966"/>
                  </a:lnTo>
                  <a:lnTo>
                    <a:pt x="1029639" y="103111"/>
                  </a:lnTo>
                  <a:lnTo>
                    <a:pt x="952893" y="123444"/>
                  </a:lnTo>
                  <a:lnTo>
                    <a:pt x="937526" y="117259"/>
                  </a:lnTo>
                  <a:lnTo>
                    <a:pt x="937526" y="127520"/>
                  </a:lnTo>
                  <a:lnTo>
                    <a:pt x="890663" y="139928"/>
                  </a:lnTo>
                  <a:lnTo>
                    <a:pt x="917257" y="119354"/>
                  </a:lnTo>
                  <a:lnTo>
                    <a:pt x="937526" y="127520"/>
                  </a:lnTo>
                  <a:lnTo>
                    <a:pt x="937526" y="117259"/>
                  </a:lnTo>
                  <a:lnTo>
                    <a:pt x="925969" y="112598"/>
                  </a:lnTo>
                  <a:lnTo>
                    <a:pt x="927747" y="111226"/>
                  </a:lnTo>
                  <a:lnTo>
                    <a:pt x="996162" y="97713"/>
                  </a:lnTo>
                  <a:lnTo>
                    <a:pt x="996581" y="98272"/>
                  </a:lnTo>
                  <a:lnTo>
                    <a:pt x="996315" y="98818"/>
                  </a:lnTo>
                  <a:lnTo>
                    <a:pt x="997026" y="98818"/>
                  </a:lnTo>
                  <a:lnTo>
                    <a:pt x="997483" y="99402"/>
                  </a:lnTo>
                  <a:lnTo>
                    <a:pt x="997762" y="98818"/>
                  </a:lnTo>
                  <a:lnTo>
                    <a:pt x="1029639" y="98818"/>
                  </a:lnTo>
                  <a:lnTo>
                    <a:pt x="1029639" y="22174"/>
                  </a:lnTo>
                  <a:lnTo>
                    <a:pt x="989660" y="18402"/>
                  </a:lnTo>
                  <a:lnTo>
                    <a:pt x="989660" y="89306"/>
                  </a:lnTo>
                  <a:lnTo>
                    <a:pt x="944562" y="98209"/>
                  </a:lnTo>
                  <a:lnTo>
                    <a:pt x="973328" y="75946"/>
                  </a:lnTo>
                  <a:lnTo>
                    <a:pt x="977099" y="85661"/>
                  </a:lnTo>
                  <a:lnTo>
                    <a:pt x="982357" y="79883"/>
                  </a:lnTo>
                  <a:lnTo>
                    <a:pt x="989660" y="89306"/>
                  </a:lnTo>
                  <a:lnTo>
                    <a:pt x="989660" y="18402"/>
                  </a:lnTo>
                  <a:lnTo>
                    <a:pt x="969733" y="16510"/>
                  </a:lnTo>
                  <a:lnTo>
                    <a:pt x="969733" y="66662"/>
                  </a:lnTo>
                  <a:lnTo>
                    <a:pt x="923658" y="102336"/>
                  </a:lnTo>
                  <a:lnTo>
                    <a:pt x="908126" y="105410"/>
                  </a:lnTo>
                  <a:lnTo>
                    <a:pt x="906856" y="104902"/>
                  </a:lnTo>
                  <a:lnTo>
                    <a:pt x="906856" y="115354"/>
                  </a:lnTo>
                  <a:lnTo>
                    <a:pt x="867003" y="146202"/>
                  </a:lnTo>
                  <a:lnTo>
                    <a:pt x="859777" y="148120"/>
                  </a:lnTo>
                  <a:lnTo>
                    <a:pt x="847661" y="138747"/>
                  </a:lnTo>
                  <a:lnTo>
                    <a:pt x="847661" y="150787"/>
                  </a:lnTo>
                  <a:lnTo>
                    <a:pt x="847648" y="161188"/>
                  </a:lnTo>
                  <a:lnTo>
                    <a:pt x="823214" y="180111"/>
                  </a:lnTo>
                  <a:lnTo>
                    <a:pt x="813231" y="178142"/>
                  </a:lnTo>
                  <a:lnTo>
                    <a:pt x="813231" y="187833"/>
                  </a:lnTo>
                  <a:lnTo>
                    <a:pt x="803948" y="195021"/>
                  </a:lnTo>
                  <a:lnTo>
                    <a:pt x="795159" y="191630"/>
                  </a:lnTo>
                  <a:lnTo>
                    <a:pt x="795159" y="201828"/>
                  </a:lnTo>
                  <a:lnTo>
                    <a:pt x="774966" y="217462"/>
                  </a:lnTo>
                  <a:lnTo>
                    <a:pt x="765441" y="215011"/>
                  </a:lnTo>
                  <a:lnTo>
                    <a:pt x="765441" y="224840"/>
                  </a:lnTo>
                  <a:lnTo>
                    <a:pt x="694677" y="279615"/>
                  </a:lnTo>
                  <a:lnTo>
                    <a:pt x="694677" y="206578"/>
                  </a:lnTo>
                  <a:lnTo>
                    <a:pt x="765441" y="224840"/>
                  </a:lnTo>
                  <a:lnTo>
                    <a:pt x="765441" y="215011"/>
                  </a:lnTo>
                  <a:lnTo>
                    <a:pt x="704189" y="199199"/>
                  </a:lnTo>
                  <a:lnTo>
                    <a:pt x="754164" y="185966"/>
                  </a:lnTo>
                  <a:lnTo>
                    <a:pt x="795159" y="201828"/>
                  </a:lnTo>
                  <a:lnTo>
                    <a:pt x="795159" y="191630"/>
                  </a:lnTo>
                  <a:lnTo>
                    <a:pt x="769823" y="181813"/>
                  </a:lnTo>
                  <a:lnTo>
                    <a:pt x="775335" y="180352"/>
                  </a:lnTo>
                  <a:lnTo>
                    <a:pt x="813231" y="187833"/>
                  </a:lnTo>
                  <a:lnTo>
                    <a:pt x="813231" y="178142"/>
                  </a:lnTo>
                  <a:lnTo>
                    <a:pt x="796315" y="174790"/>
                  </a:lnTo>
                  <a:lnTo>
                    <a:pt x="847648" y="161188"/>
                  </a:lnTo>
                  <a:lnTo>
                    <a:pt x="847648" y="150787"/>
                  </a:lnTo>
                  <a:lnTo>
                    <a:pt x="830097" y="146138"/>
                  </a:lnTo>
                  <a:lnTo>
                    <a:pt x="830097" y="155994"/>
                  </a:lnTo>
                  <a:lnTo>
                    <a:pt x="775004" y="170586"/>
                  </a:lnTo>
                  <a:lnTo>
                    <a:pt x="739051" y="163499"/>
                  </a:lnTo>
                  <a:lnTo>
                    <a:pt x="739051" y="180111"/>
                  </a:lnTo>
                  <a:lnTo>
                    <a:pt x="694677" y="191858"/>
                  </a:lnTo>
                  <a:lnTo>
                    <a:pt x="694677" y="164439"/>
                  </a:lnTo>
                  <a:lnTo>
                    <a:pt x="702576" y="165989"/>
                  </a:lnTo>
                  <a:lnTo>
                    <a:pt x="739051" y="180111"/>
                  </a:lnTo>
                  <a:lnTo>
                    <a:pt x="739051" y="163499"/>
                  </a:lnTo>
                  <a:lnTo>
                    <a:pt x="705231" y="156819"/>
                  </a:lnTo>
                  <a:lnTo>
                    <a:pt x="703097" y="155981"/>
                  </a:lnTo>
                  <a:lnTo>
                    <a:pt x="705243" y="155143"/>
                  </a:lnTo>
                  <a:lnTo>
                    <a:pt x="774979" y="141389"/>
                  </a:lnTo>
                  <a:lnTo>
                    <a:pt x="830097" y="155994"/>
                  </a:lnTo>
                  <a:lnTo>
                    <a:pt x="830097" y="146138"/>
                  </a:lnTo>
                  <a:lnTo>
                    <a:pt x="796302" y="137185"/>
                  </a:lnTo>
                  <a:lnTo>
                    <a:pt x="823226" y="131864"/>
                  </a:lnTo>
                  <a:lnTo>
                    <a:pt x="847661" y="150787"/>
                  </a:lnTo>
                  <a:lnTo>
                    <a:pt x="847661" y="138747"/>
                  </a:lnTo>
                  <a:lnTo>
                    <a:pt x="835621" y="129413"/>
                  </a:lnTo>
                  <a:lnTo>
                    <a:pt x="906856" y="115354"/>
                  </a:lnTo>
                  <a:lnTo>
                    <a:pt x="906856" y="104902"/>
                  </a:lnTo>
                  <a:lnTo>
                    <a:pt x="891032" y="98526"/>
                  </a:lnTo>
                  <a:lnTo>
                    <a:pt x="891032" y="108788"/>
                  </a:lnTo>
                  <a:lnTo>
                    <a:pt x="825639" y="121691"/>
                  </a:lnTo>
                  <a:lnTo>
                    <a:pt x="814324" y="112928"/>
                  </a:lnTo>
                  <a:lnTo>
                    <a:pt x="858685" y="95758"/>
                  </a:lnTo>
                  <a:lnTo>
                    <a:pt x="891032" y="108788"/>
                  </a:lnTo>
                  <a:lnTo>
                    <a:pt x="891032" y="98526"/>
                  </a:lnTo>
                  <a:lnTo>
                    <a:pt x="871677" y="90728"/>
                  </a:lnTo>
                  <a:lnTo>
                    <a:pt x="963295" y="55257"/>
                  </a:lnTo>
                  <a:lnTo>
                    <a:pt x="967346" y="60502"/>
                  </a:lnTo>
                  <a:lnTo>
                    <a:pt x="969733" y="66662"/>
                  </a:lnTo>
                  <a:lnTo>
                    <a:pt x="969733" y="16510"/>
                  </a:lnTo>
                  <a:lnTo>
                    <a:pt x="949591" y="14605"/>
                  </a:lnTo>
                  <a:lnTo>
                    <a:pt x="958494" y="37630"/>
                  </a:lnTo>
                  <a:lnTo>
                    <a:pt x="950836" y="39141"/>
                  </a:lnTo>
                  <a:lnTo>
                    <a:pt x="957224" y="47409"/>
                  </a:lnTo>
                  <a:lnTo>
                    <a:pt x="858761" y="85521"/>
                  </a:lnTo>
                  <a:lnTo>
                    <a:pt x="845769" y="80289"/>
                  </a:lnTo>
                  <a:lnTo>
                    <a:pt x="845769" y="90551"/>
                  </a:lnTo>
                  <a:lnTo>
                    <a:pt x="813244" y="103149"/>
                  </a:lnTo>
                  <a:lnTo>
                    <a:pt x="813244" y="124142"/>
                  </a:lnTo>
                  <a:lnTo>
                    <a:pt x="775322" y="131622"/>
                  </a:lnTo>
                  <a:lnTo>
                    <a:pt x="769810" y="130162"/>
                  </a:lnTo>
                  <a:lnTo>
                    <a:pt x="803948" y="116941"/>
                  </a:lnTo>
                  <a:lnTo>
                    <a:pt x="813244" y="124142"/>
                  </a:lnTo>
                  <a:lnTo>
                    <a:pt x="813244" y="103149"/>
                  </a:lnTo>
                  <a:lnTo>
                    <a:pt x="805535" y="106121"/>
                  </a:lnTo>
                  <a:lnTo>
                    <a:pt x="795159" y="98094"/>
                  </a:lnTo>
                  <a:lnTo>
                    <a:pt x="795159" y="110134"/>
                  </a:lnTo>
                  <a:lnTo>
                    <a:pt x="754151" y="126009"/>
                  </a:lnTo>
                  <a:lnTo>
                    <a:pt x="739038" y="122008"/>
                  </a:lnTo>
                  <a:lnTo>
                    <a:pt x="739038" y="131864"/>
                  </a:lnTo>
                  <a:lnTo>
                    <a:pt x="702576" y="145973"/>
                  </a:lnTo>
                  <a:lnTo>
                    <a:pt x="694677" y="147535"/>
                  </a:lnTo>
                  <a:lnTo>
                    <a:pt x="694677" y="120103"/>
                  </a:lnTo>
                  <a:lnTo>
                    <a:pt x="739038" y="131864"/>
                  </a:lnTo>
                  <a:lnTo>
                    <a:pt x="739038" y="122008"/>
                  </a:lnTo>
                  <a:lnTo>
                    <a:pt x="694677" y="110248"/>
                  </a:lnTo>
                  <a:lnTo>
                    <a:pt x="694677" y="98818"/>
                  </a:lnTo>
                  <a:lnTo>
                    <a:pt x="726554" y="98818"/>
                  </a:lnTo>
                  <a:lnTo>
                    <a:pt x="726846" y="99402"/>
                  </a:lnTo>
                  <a:lnTo>
                    <a:pt x="727290" y="98818"/>
                  </a:lnTo>
                  <a:lnTo>
                    <a:pt x="728014" y="98818"/>
                  </a:lnTo>
                  <a:lnTo>
                    <a:pt x="727722" y="98259"/>
                  </a:lnTo>
                  <a:lnTo>
                    <a:pt x="741299" y="80733"/>
                  </a:lnTo>
                  <a:lnTo>
                    <a:pt x="746353" y="86436"/>
                  </a:lnTo>
                  <a:lnTo>
                    <a:pt x="750671" y="75692"/>
                  </a:lnTo>
                  <a:lnTo>
                    <a:pt x="795159" y="110134"/>
                  </a:lnTo>
                  <a:lnTo>
                    <a:pt x="795159" y="98094"/>
                  </a:lnTo>
                  <a:lnTo>
                    <a:pt x="754380" y="66522"/>
                  </a:lnTo>
                  <a:lnTo>
                    <a:pt x="756627" y="60934"/>
                  </a:lnTo>
                  <a:lnTo>
                    <a:pt x="759104" y="57734"/>
                  </a:lnTo>
                  <a:lnTo>
                    <a:pt x="760336" y="56134"/>
                  </a:lnTo>
                  <a:lnTo>
                    <a:pt x="845769" y="90551"/>
                  </a:lnTo>
                  <a:lnTo>
                    <a:pt x="845769" y="80289"/>
                  </a:lnTo>
                  <a:lnTo>
                    <a:pt x="766394" y="48310"/>
                  </a:lnTo>
                  <a:lnTo>
                    <a:pt x="773493" y="39141"/>
                  </a:lnTo>
                  <a:lnTo>
                    <a:pt x="766000" y="37668"/>
                  </a:lnTo>
                  <a:lnTo>
                    <a:pt x="774827" y="15760"/>
                  </a:lnTo>
                  <a:lnTo>
                    <a:pt x="689914" y="22618"/>
                  </a:lnTo>
                  <a:lnTo>
                    <a:pt x="685152" y="23571"/>
                  </a:lnTo>
                  <a:lnTo>
                    <a:pt x="685152" y="98818"/>
                  </a:lnTo>
                  <a:lnTo>
                    <a:pt x="685152" y="107734"/>
                  </a:lnTo>
                  <a:lnTo>
                    <a:pt x="685152" y="279628"/>
                  </a:lnTo>
                  <a:lnTo>
                    <a:pt x="661174" y="261073"/>
                  </a:lnTo>
                  <a:lnTo>
                    <a:pt x="661174" y="273113"/>
                  </a:lnTo>
                  <a:lnTo>
                    <a:pt x="565302" y="236004"/>
                  </a:lnTo>
                  <a:lnTo>
                    <a:pt x="601014" y="226542"/>
                  </a:lnTo>
                  <a:lnTo>
                    <a:pt x="661174" y="273113"/>
                  </a:lnTo>
                  <a:lnTo>
                    <a:pt x="661174" y="261073"/>
                  </a:lnTo>
                  <a:lnTo>
                    <a:pt x="612609" y="223469"/>
                  </a:lnTo>
                  <a:lnTo>
                    <a:pt x="685152" y="204241"/>
                  </a:lnTo>
                  <a:lnTo>
                    <a:pt x="685152" y="194284"/>
                  </a:lnTo>
                  <a:lnTo>
                    <a:pt x="666559" y="189496"/>
                  </a:lnTo>
                  <a:lnTo>
                    <a:pt x="666559" y="199326"/>
                  </a:lnTo>
                  <a:lnTo>
                    <a:pt x="603123" y="216128"/>
                  </a:lnTo>
                  <a:lnTo>
                    <a:pt x="591527" y="207149"/>
                  </a:lnTo>
                  <a:lnTo>
                    <a:pt x="591527" y="219202"/>
                  </a:lnTo>
                  <a:lnTo>
                    <a:pt x="550189" y="230149"/>
                  </a:lnTo>
                  <a:lnTo>
                    <a:pt x="534530" y="224091"/>
                  </a:lnTo>
                  <a:lnTo>
                    <a:pt x="534530" y="234289"/>
                  </a:lnTo>
                  <a:lnTo>
                    <a:pt x="427545" y="262636"/>
                  </a:lnTo>
                  <a:lnTo>
                    <a:pt x="517652" y="227761"/>
                  </a:lnTo>
                  <a:lnTo>
                    <a:pt x="534530" y="234289"/>
                  </a:lnTo>
                  <a:lnTo>
                    <a:pt x="534530" y="224091"/>
                  </a:lnTo>
                  <a:lnTo>
                    <a:pt x="530847" y="222656"/>
                  </a:lnTo>
                  <a:lnTo>
                    <a:pt x="574281" y="205841"/>
                  </a:lnTo>
                  <a:lnTo>
                    <a:pt x="591527" y="219202"/>
                  </a:lnTo>
                  <a:lnTo>
                    <a:pt x="591527" y="207149"/>
                  </a:lnTo>
                  <a:lnTo>
                    <a:pt x="584657" y="201828"/>
                  </a:lnTo>
                  <a:lnTo>
                    <a:pt x="621309" y="187642"/>
                  </a:lnTo>
                  <a:lnTo>
                    <a:pt x="666559" y="199326"/>
                  </a:lnTo>
                  <a:lnTo>
                    <a:pt x="666559" y="189496"/>
                  </a:lnTo>
                  <a:lnTo>
                    <a:pt x="636549" y="181749"/>
                  </a:lnTo>
                  <a:lnTo>
                    <a:pt x="685152" y="162928"/>
                  </a:lnTo>
                  <a:lnTo>
                    <a:pt x="685152" y="149034"/>
                  </a:lnTo>
                  <a:lnTo>
                    <a:pt x="651903" y="136169"/>
                  </a:lnTo>
                  <a:lnTo>
                    <a:pt x="651903" y="155994"/>
                  </a:lnTo>
                  <a:lnTo>
                    <a:pt x="651446" y="156095"/>
                  </a:lnTo>
                  <a:lnTo>
                    <a:pt x="651446" y="165773"/>
                  </a:lnTo>
                  <a:lnTo>
                    <a:pt x="620737" y="177660"/>
                  </a:lnTo>
                  <a:lnTo>
                    <a:pt x="607949" y="174358"/>
                  </a:lnTo>
                  <a:lnTo>
                    <a:pt x="651446" y="165773"/>
                  </a:lnTo>
                  <a:lnTo>
                    <a:pt x="651446" y="156095"/>
                  </a:lnTo>
                  <a:lnTo>
                    <a:pt x="605497" y="165150"/>
                  </a:lnTo>
                  <a:lnTo>
                    <a:pt x="605497" y="183565"/>
                  </a:lnTo>
                  <a:lnTo>
                    <a:pt x="575868" y="195033"/>
                  </a:lnTo>
                  <a:lnTo>
                    <a:pt x="565492" y="186994"/>
                  </a:lnTo>
                  <a:lnTo>
                    <a:pt x="565492" y="199047"/>
                  </a:lnTo>
                  <a:lnTo>
                    <a:pt x="517664" y="217551"/>
                  </a:lnTo>
                  <a:lnTo>
                    <a:pt x="504482" y="212458"/>
                  </a:lnTo>
                  <a:lnTo>
                    <a:pt x="504482" y="222656"/>
                  </a:lnTo>
                  <a:lnTo>
                    <a:pt x="374154" y="273100"/>
                  </a:lnTo>
                  <a:lnTo>
                    <a:pt x="461035" y="205841"/>
                  </a:lnTo>
                  <a:lnTo>
                    <a:pt x="504482" y="222656"/>
                  </a:lnTo>
                  <a:lnTo>
                    <a:pt x="504482" y="212458"/>
                  </a:lnTo>
                  <a:lnTo>
                    <a:pt x="474243" y="200748"/>
                  </a:lnTo>
                  <a:lnTo>
                    <a:pt x="548716" y="186055"/>
                  </a:lnTo>
                  <a:lnTo>
                    <a:pt x="565492" y="199047"/>
                  </a:lnTo>
                  <a:lnTo>
                    <a:pt x="565492" y="186994"/>
                  </a:lnTo>
                  <a:lnTo>
                    <a:pt x="561124" y="183603"/>
                  </a:lnTo>
                  <a:lnTo>
                    <a:pt x="586359" y="178625"/>
                  </a:lnTo>
                  <a:lnTo>
                    <a:pt x="605497" y="183565"/>
                  </a:lnTo>
                  <a:lnTo>
                    <a:pt x="605497" y="165150"/>
                  </a:lnTo>
                  <a:lnTo>
                    <a:pt x="586638" y="168859"/>
                  </a:lnTo>
                  <a:lnTo>
                    <a:pt x="565048" y="163296"/>
                  </a:lnTo>
                  <a:lnTo>
                    <a:pt x="565048" y="173126"/>
                  </a:lnTo>
                  <a:lnTo>
                    <a:pt x="551129" y="175869"/>
                  </a:lnTo>
                  <a:lnTo>
                    <a:pt x="538835" y="166357"/>
                  </a:lnTo>
                  <a:lnTo>
                    <a:pt x="565048" y="173126"/>
                  </a:lnTo>
                  <a:lnTo>
                    <a:pt x="565048" y="163296"/>
                  </a:lnTo>
                  <a:lnTo>
                    <a:pt x="538734" y="156502"/>
                  </a:lnTo>
                  <a:lnTo>
                    <a:pt x="538734" y="178320"/>
                  </a:lnTo>
                  <a:lnTo>
                    <a:pt x="482168" y="189484"/>
                  </a:lnTo>
                  <a:lnTo>
                    <a:pt x="517664" y="162001"/>
                  </a:lnTo>
                  <a:lnTo>
                    <a:pt x="538734" y="178320"/>
                  </a:lnTo>
                  <a:lnTo>
                    <a:pt x="538734" y="156502"/>
                  </a:lnTo>
                  <a:lnTo>
                    <a:pt x="528256" y="153797"/>
                  </a:lnTo>
                  <a:lnTo>
                    <a:pt x="551129" y="136093"/>
                  </a:lnTo>
                  <a:lnTo>
                    <a:pt x="651903" y="155994"/>
                  </a:lnTo>
                  <a:lnTo>
                    <a:pt x="651903" y="136169"/>
                  </a:lnTo>
                  <a:lnTo>
                    <a:pt x="651370" y="135966"/>
                  </a:lnTo>
                  <a:lnTo>
                    <a:pt x="651370" y="146189"/>
                  </a:lnTo>
                  <a:lnTo>
                    <a:pt x="561111" y="128371"/>
                  </a:lnTo>
                  <a:lnTo>
                    <a:pt x="575868" y="116941"/>
                  </a:lnTo>
                  <a:lnTo>
                    <a:pt x="651370" y="146189"/>
                  </a:lnTo>
                  <a:lnTo>
                    <a:pt x="651370" y="135966"/>
                  </a:lnTo>
                  <a:lnTo>
                    <a:pt x="584657" y="110134"/>
                  </a:lnTo>
                  <a:lnTo>
                    <a:pt x="603110" y="95846"/>
                  </a:lnTo>
                  <a:lnTo>
                    <a:pt x="685152" y="117576"/>
                  </a:lnTo>
                  <a:lnTo>
                    <a:pt x="685152" y="107734"/>
                  </a:lnTo>
                  <a:lnTo>
                    <a:pt x="653059" y="99225"/>
                  </a:lnTo>
                  <a:lnTo>
                    <a:pt x="653262" y="98818"/>
                  </a:lnTo>
                  <a:lnTo>
                    <a:pt x="685152" y="98818"/>
                  </a:lnTo>
                  <a:lnTo>
                    <a:pt x="685152" y="23571"/>
                  </a:lnTo>
                  <a:lnTo>
                    <a:pt x="652780" y="29972"/>
                  </a:lnTo>
                  <a:lnTo>
                    <a:pt x="652780" y="99148"/>
                  </a:lnTo>
                  <a:lnTo>
                    <a:pt x="612597" y="88506"/>
                  </a:lnTo>
                  <a:lnTo>
                    <a:pt x="632574" y="73037"/>
                  </a:lnTo>
                  <a:lnTo>
                    <a:pt x="652094" y="98259"/>
                  </a:lnTo>
                  <a:lnTo>
                    <a:pt x="651814" y="98818"/>
                  </a:lnTo>
                  <a:lnTo>
                    <a:pt x="652526" y="98818"/>
                  </a:lnTo>
                  <a:lnTo>
                    <a:pt x="652780" y="99148"/>
                  </a:lnTo>
                  <a:lnTo>
                    <a:pt x="652780" y="29972"/>
                  </a:lnTo>
                  <a:lnTo>
                    <a:pt x="606336" y="39141"/>
                  </a:lnTo>
                  <a:lnTo>
                    <a:pt x="626745" y="65506"/>
                  </a:lnTo>
                  <a:lnTo>
                    <a:pt x="601002" y="85432"/>
                  </a:lnTo>
                  <a:lnTo>
                    <a:pt x="591527" y="82931"/>
                  </a:lnTo>
                  <a:lnTo>
                    <a:pt x="591527" y="92773"/>
                  </a:lnTo>
                  <a:lnTo>
                    <a:pt x="574281" y="106121"/>
                  </a:lnTo>
                  <a:lnTo>
                    <a:pt x="565492" y="102730"/>
                  </a:lnTo>
                  <a:lnTo>
                    <a:pt x="565492" y="112928"/>
                  </a:lnTo>
                  <a:lnTo>
                    <a:pt x="548716" y="125920"/>
                  </a:lnTo>
                  <a:lnTo>
                    <a:pt x="538721" y="123952"/>
                  </a:lnTo>
                  <a:lnTo>
                    <a:pt x="538721" y="133654"/>
                  </a:lnTo>
                  <a:lnTo>
                    <a:pt x="517652" y="149961"/>
                  </a:lnTo>
                  <a:lnTo>
                    <a:pt x="507060" y="141770"/>
                  </a:lnTo>
                  <a:lnTo>
                    <a:pt x="507060" y="158165"/>
                  </a:lnTo>
                  <a:lnTo>
                    <a:pt x="461276" y="193598"/>
                  </a:lnTo>
                  <a:lnTo>
                    <a:pt x="457644" y="194322"/>
                  </a:lnTo>
                  <a:lnTo>
                    <a:pt x="444449" y="189217"/>
                  </a:lnTo>
                  <a:lnTo>
                    <a:pt x="444449" y="206629"/>
                  </a:lnTo>
                  <a:lnTo>
                    <a:pt x="350177" y="279615"/>
                  </a:lnTo>
                  <a:lnTo>
                    <a:pt x="350177" y="225234"/>
                  </a:lnTo>
                  <a:lnTo>
                    <a:pt x="444449" y="206629"/>
                  </a:lnTo>
                  <a:lnTo>
                    <a:pt x="444449" y="189217"/>
                  </a:lnTo>
                  <a:lnTo>
                    <a:pt x="440169" y="187566"/>
                  </a:lnTo>
                  <a:lnTo>
                    <a:pt x="440169" y="197764"/>
                  </a:lnTo>
                  <a:lnTo>
                    <a:pt x="350177" y="215531"/>
                  </a:lnTo>
                  <a:lnTo>
                    <a:pt x="350177" y="162928"/>
                  </a:lnTo>
                  <a:lnTo>
                    <a:pt x="440169" y="197764"/>
                  </a:lnTo>
                  <a:lnTo>
                    <a:pt x="440169" y="187566"/>
                  </a:lnTo>
                  <a:lnTo>
                    <a:pt x="350177" y="152717"/>
                  </a:lnTo>
                  <a:lnTo>
                    <a:pt x="350177" y="117678"/>
                  </a:lnTo>
                  <a:lnTo>
                    <a:pt x="507060" y="158165"/>
                  </a:lnTo>
                  <a:lnTo>
                    <a:pt x="507060" y="141770"/>
                  </a:lnTo>
                  <a:lnTo>
                    <a:pt x="496443" y="133553"/>
                  </a:lnTo>
                  <a:lnTo>
                    <a:pt x="496443" y="145592"/>
                  </a:lnTo>
                  <a:lnTo>
                    <a:pt x="350177" y="107848"/>
                  </a:lnTo>
                  <a:lnTo>
                    <a:pt x="350177" y="98818"/>
                  </a:lnTo>
                  <a:lnTo>
                    <a:pt x="362318" y="98818"/>
                  </a:lnTo>
                  <a:lnTo>
                    <a:pt x="461251" y="118351"/>
                  </a:lnTo>
                  <a:lnTo>
                    <a:pt x="496443" y="145592"/>
                  </a:lnTo>
                  <a:lnTo>
                    <a:pt x="496443" y="133553"/>
                  </a:lnTo>
                  <a:lnTo>
                    <a:pt x="482142" y="122478"/>
                  </a:lnTo>
                  <a:lnTo>
                    <a:pt x="538721" y="133654"/>
                  </a:lnTo>
                  <a:lnTo>
                    <a:pt x="538721" y="123952"/>
                  </a:lnTo>
                  <a:lnTo>
                    <a:pt x="465328" y="109461"/>
                  </a:lnTo>
                  <a:lnTo>
                    <a:pt x="444436" y="93294"/>
                  </a:lnTo>
                  <a:lnTo>
                    <a:pt x="444436" y="105333"/>
                  </a:lnTo>
                  <a:lnTo>
                    <a:pt x="386588" y="93916"/>
                  </a:lnTo>
                  <a:lnTo>
                    <a:pt x="397446" y="79883"/>
                  </a:lnTo>
                  <a:lnTo>
                    <a:pt x="402717" y="85661"/>
                  </a:lnTo>
                  <a:lnTo>
                    <a:pt x="406311" y="76339"/>
                  </a:lnTo>
                  <a:lnTo>
                    <a:pt x="409308" y="78968"/>
                  </a:lnTo>
                  <a:lnTo>
                    <a:pt x="409486" y="78282"/>
                  </a:lnTo>
                  <a:lnTo>
                    <a:pt x="444436" y="105333"/>
                  </a:lnTo>
                  <a:lnTo>
                    <a:pt x="444436" y="93294"/>
                  </a:lnTo>
                  <a:lnTo>
                    <a:pt x="412140" y="68275"/>
                  </a:lnTo>
                  <a:lnTo>
                    <a:pt x="415112" y="57073"/>
                  </a:lnTo>
                  <a:lnTo>
                    <a:pt x="416521" y="55257"/>
                  </a:lnTo>
                  <a:lnTo>
                    <a:pt x="565492" y="112928"/>
                  </a:lnTo>
                  <a:lnTo>
                    <a:pt x="565492" y="102730"/>
                  </a:lnTo>
                  <a:lnTo>
                    <a:pt x="427456" y="49301"/>
                  </a:lnTo>
                  <a:lnTo>
                    <a:pt x="591527" y="92773"/>
                  </a:lnTo>
                  <a:lnTo>
                    <a:pt x="591527" y="82931"/>
                  </a:lnTo>
                  <a:lnTo>
                    <a:pt x="428536" y="39738"/>
                  </a:lnTo>
                  <a:lnTo>
                    <a:pt x="428993" y="39141"/>
                  </a:lnTo>
                  <a:lnTo>
                    <a:pt x="421309" y="37630"/>
                  </a:lnTo>
                  <a:lnTo>
                    <a:pt x="430225" y="14605"/>
                  </a:lnTo>
                  <a:lnTo>
                    <a:pt x="426262" y="14986"/>
                  </a:lnTo>
                  <a:lnTo>
                    <a:pt x="428828" y="5308"/>
                  </a:lnTo>
                  <a:lnTo>
                    <a:pt x="345414" y="22618"/>
                  </a:lnTo>
                  <a:lnTo>
                    <a:pt x="340652" y="32143"/>
                  </a:lnTo>
                  <a:lnTo>
                    <a:pt x="340652" y="98818"/>
                  </a:lnTo>
                  <a:lnTo>
                    <a:pt x="340652" y="105384"/>
                  </a:lnTo>
                  <a:lnTo>
                    <a:pt x="340652" y="279615"/>
                  </a:lnTo>
                  <a:lnTo>
                    <a:pt x="286613" y="237782"/>
                  </a:lnTo>
                  <a:lnTo>
                    <a:pt x="340652" y="227114"/>
                  </a:lnTo>
                  <a:lnTo>
                    <a:pt x="340652" y="217411"/>
                  </a:lnTo>
                  <a:lnTo>
                    <a:pt x="276618" y="230047"/>
                  </a:lnTo>
                  <a:lnTo>
                    <a:pt x="69316" y="69596"/>
                  </a:lnTo>
                  <a:lnTo>
                    <a:pt x="72136" y="55308"/>
                  </a:lnTo>
                  <a:lnTo>
                    <a:pt x="340652" y="159245"/>
                  </a:lnTo>
                  <a:lnTo>
                    <a:pt x="340652" y="149034"/>
                  </a:lnTo>
                  <a:lnTo>
                    <a:pt x="78498" y="47574"/>
                  </a:lnTo>
                  <a:lnTo>
                    <a:pt x="340652" y="115214"/>
                  </a:lnTo>
                  <a:lnTo>
                    <a:pt x="340652" y="105384"/>
                  </a:lnTo>
                  <a:lnTo>
                    <a:pt x="315226" y="98818"/>
                  </a:lnTo>
                  <a:lnTo>
                    <a:pt x="340652" y="98818"/>
                  </a:lnTo>
                  <a:lnTo>
                    <a:pt x="340652" y="32143"/>
                  </a:lnTo>
                  <a:lnTo>
                    <a:pt x="316661" y="80111"/>
                  </a:lnTo>
                  <a:lnTo>
                    <a:pt x="312254" y="79248"/>
                  </a:lnTo>
                  <a:lnTo>
                    <a:pt x="312254" y="88938"/>
                  </a:lnTo>
                  <a:lnTo>
                    <a:pt x="308216" y="97015"/>
                  </a:lnTo>
                  <a:lnTo>
                    <a:pt x="161861" y="59258"/>
                  </a:lnTo>
                  <a:lnTo>
                    <a:pt x="312254" y="88938"/>
                  </a:lnTo>
                  <a:lnTo>
                    <a:pt x="312254" y="79248"/>
                  </a:lnTo>
                  <a:lnTo>
                    <a:pt x="78574" y="33108"/>
                  </a:lnTo>
                  <a:lnTo>
                    <a:pt x="85737" y="14605"/>
                  </a:lnTo>
                  <a:lnTo>
                    <a:pt x="81572" y="14998"/>
                  </a:lnTo>
                  <a:lnTo>
                    <a:pt x="84213" y="4775"/>
                  </a:lnTo>
                  <a:lnTo>
                    <a:pt x="82016" y="5245"/>
                  </a:lnTo>
                  <a:lnTo>
                    <a:pt x="83058" y="0"/>
                  </a:lnTo>
                  <a:lnTo>
                    <a:pt x="914" y="22618"/>
                  </a:lnTo>
                  <a:lnTo>
                    <a:pt x="37846" y="99402"/>
                  </a:lnTo>
                  <a:lnTo>
                    <a:pt x="52959" y="79883"/>
                  </a:lnTo>
                  <a:lnTo>
                    <a:pt x="58229" y="85661"/>
                  </a:lnTo>
                  <a:lnTo>
                    <a:pt x="61988" y="75933"/>
                  </a:lnTo>
                  <a:lnTo>
                    <a:pt x="63627" y="77216"/>
                  </a:lnTo>
                  <a:lnTo>
                    <a:pt x="65176" y="78549"/>
                  </a:lnTo>
                  <a:lnTo>
                    <a:pt x="264223" y="232498"/>
                  </a:lnTo>
                  <a:lnTo>
                    <a:pt x="0" y="284645"/>
                  </a:lnTo>
                  <a:lnTo>
                    <a:pt x="1841" y="293992"/>
                  </a:lnTo>
                  <a:lnTo>
                    <a:pt x="274205" y="240233"/>
                  </a:lnTo>
                  <a:lnTo>
                    <a:pt x="342493" y="293090"/>
                  </a:lnTo>
                  <a:lnTo>
                    <a:pt x="345401" y="289344"/>
                  </a:lnTo>
                  <a:lnTo>
                    <a:pt x="346633" y="293928"/>
                  </a:lnTo>
                  <a:lnTo>
                    <a:pt x="549643" y="240144"/>
                  </a:lnTo>
                  <a:lnTo>
                    <a:pt x="688187" y="293763"/>
                  </a:lnTo>
                  <a:lnTo>
                    <a:pt x="689889" y="289344"/>
                  </a:lnTo>
                  <a:lnTo>
                    <a:pt x="691692" y="293738"/>
                  </a:lnTo>
                  <a:lnTo>
                    <a:pt x="824750" y="240144"/>
                  </a:lnTo>
                  <a:lnTo>
                    <a:pt x="1033221" y="293928"/>
                  </a:lnTo>
                  <a:lnTo>
                    <a:pt x="1034389" y="289369"/>
                  </a:lnTo>
                  <a:lnTo>
                    <a:pt x="1037475" y="292963"/>
                  </a:lnTo>
                  <a:lnTo>
                    <a:pt x="1096137" y="243687"/>
                  </a:lnTo>
                  <a:lnTo>
                    <a:pt x="1351000" y="293992"/>
                  </a:lnTo>
                  <a:lnTo>
                    <a:pt x="1351889" y="289356"/>
                  </a:lnTo>
                  <a:lnTo>
                    <a:pt x="1356677" y="289318"/>
                  </a:lnTo>
                  <a:lnTo>
                    <a:pt x="1356677" y="98818"/>
                  </a:lnTo>
                  <a:lnTo>
                    <a:pt x="1390015" y="98818"/>
                  </a:lnTo>
                  <a:close/>
                </a:path>
              </a:pathLst>
            </a:custGeom>
            <a:solidFill>
              <a:srgbClr val="000000"/>
            </a:solidFill>
          </p:spPr>
          <p:txBody>
            <a:bodyPr wrap="square" lIns="0" tIns="0" rIns="0" bIns="0" rtlCol="0"/>
            <a:lstStyle/>
            <a:p>
              <a:pPr defTabSz="1219170">
                <a:buClr>
                  <a:srgbClr val="000000"/>
                </a:buClr>
              </a:pPr>
              <a:endParaRPr sz="1400" kern="0">
                <a:solidFill>
                  <a:srgbClr val="000000"/>
                </a:solidFill>
                <a:latin typeface="Arial"/>
                <a:cs typeface="Arial"/>
                <a:sym typeface="Arial"/>
              </a:endParaRPr>
            </a:p>
          </p:txBody>
        </p:sp>
      </p:grpSp>
      <p:sp>
        <p:nvSpPr>
          <p:cNvPr id="16" name="object 16">
            <a:extLst>
              <a:ext uri="{FF2B5EF4-FFF2-40B4-BE49-F238E27FC236}">
                <a16:creationId xmlns:a16="http://schemas.microsoft.com/office/drawing/2014/main" id="{26714365-ED84-A8AD-DD94-851F7C46FE45}"/>
              </a:ext>
            </a:extLst>
          </p:cNvPr>
          <p:cNvSpPr txBox="1"/>
          <p:nvPr/>
        </p:nvSpPr>
        <p:spPr>
          <a:xfrm>
            <a:off x="2983083" y="3925527"/>
            <a:ext cx="1161415" cy="366767"/>
          </a:xfrm>
          <a:prstGeom prst="rect">
            <a:avLst/>
          </a:prstGeom>
        </p:spPr>
        <p:txBody>
          <a:bodyPr vert="horz" wrap="square" lIns="0" tIns="12700" rIns="0" bIns="0" rtlCol="0">
            <a:spAutoFit/>
          </a:bodyPr>
          <a:lstStyle/>
          <a:p>
            <a:pPr marL="12700" defTabSz="1219170">
              <a:spcBef>
                <a:spcPts val="100"/>
              </a:spcBef>
              <a:buClr>
                <a:srgbClr val="000000"/>
              </a:buClr>
            </a:pPr>
            <a:r>
              <a:rPr sz="2300" b="1" kern="0" spc="-5" dirty="0">
                <a:solidFill>
                  <a:srgbClr val="000000"/>
                </a:solidFill>
                <a:latin typeface="Calibri"/>
                <a:cs typeface="Calibri"/>
                <a:sym typeface="Arial"/>
              </a:rPr>
              <a:t>Decoders</a:t>
            </a:r>
            <a:endParaRPr sz="2300" kern="0">
              <a:solidFill>
                <a:srgbClr val="000000"/>
              </a:solidFill>
              <a:latin typeface="Calibri"/>
              <a:cs typeface="Calibri"/>
              <a:sym typeface="Arial"/>
            </a:endParaRPr>
          </a:p>
        </p:txBody>
      </p:sp>
      <p:sp>
        <p:nvSpPr>
          <p:cNvPr id="17" name="object 18">
            <a:extLst>
              <a:ext uri="{FF2B5EF4-FFF2-40B4-BE49-F238E27FC236}">
                <a16:creationId xmlns:a16="http://schemas.microsoft.com/office/drawing/2014/main" id="{8DDD109B-B82E-FDAE-2B56-84BFEC8DE007}"/>
              </a:ext>
            </a:extLst>
          </p:cNvPr>
          <p:cNvSpPr txBox="1"/>
          <p:nvPr/>
        </p:nvSpPr>
        <p:spPr>
          <a:xfrm>
            <a:off x="2995073" y="2473073"/>
            <a:ext cx="1129665" cy="366767"/>
          </a:xfrm>
          <a:prstGeom prst="rect">
            <a:avLst/>
          </a:prstGeom>
        </p:spPr>
        <p:txBody>
          <a:bodyPr vert="horz" wrap="square" lIns="0" tIns="12700" rIns="0" bIns="0" rtlCol="0">
            <a:spAutoFit/>
          </a:bodyPr>
          <a:lstStyle/>
          <a:p>
            <a:pPr marL="12700" defTabSz="1219170">
              <a:spcBef>
                <a:spcPts val="100"/>
              </a:spcBef>
              <a:buClr>
                <a:srgbClr val="000000"/>
              </a:buClr>
            </a:pPr>
            <a:r>
              <a:rPr sz="2300" b="1" kern="0" spc="-5" dirty="0">
                <a:solidFill>
                  <a:srgbClr val="000000"/>
                </a:solidFill>
                <a:latin typeface="Calibri"/>
                <a:cs typeface="Calibri"/>
                <a:sym typeface="Arial"/>
              </a:rPr>
              <a:t>Encoders</a:t>
            </a:r>
            <a:endParaRPr sz="2300" kern="0">
              <a:solidFill>
                <a:srgbClr val="000000"/>
              </a:solidFill>
              <a:latin typeface="Calibri"/>
              <a:cs typeface="Calibri"/>
              <a:sym typeface="Arial"/>
            </a:endParaRPr>
          </a:p>
        </p:txBody>
      </p:sp>
      <p:pic>
        <p:nvPicPr>
          <p:cNvPr id="18" name="object 20">
            <a:extLst>
              <a:ext uri="{FF2B5EF4-FFF2-40B4-BE49-F238E27FC236}">
                <a16:creationId xmlns:a16="http://schemas.microsoft.com/office/drawing/2014/main" id="{3D8E5641-0BE2-A83B-9DB2-5FB1A63DE74F}"/>
              </a:ext>
            </a:extLst>
          </p:cNvPr>
          <p:cNvPicPr/>
          <p:nvPr/>
        </p:nvPicPr>
        <p:blipFill>
          <a:blip r:embed="rId4" cstate="print"/>
          <a:stretch>
            <a:fillRect/>
          </a:stretch>
        </p:blipFill>
        <p:spPr>
          <a:xfrm>
            <a:off x="877358" y="4876273"/>
            <a:ext cx="1890508" cy="1601068"/>
          </a:xfrm>
          <a:prstGeom prst="rect">
            <a:avLst/>
          </a:prstGeom>
        </p:spPr>
      </p:pic>
      <p:sp>
        <p:nvSpPr>
          <p:cNvPr id="19" name="object 22">
            <a:extLst>
              <a:ext uri="{FF2B5EF4-FFF2-40B4-BE49-F238E27FC236}">
                <a16:creationId xmlns:a16="http://schemas.microsoft.com/office/drawing/2014/main" id="{B265745C-AFE6-948F-9BE8-DE587FB73D3B}"/>
              </a:ext>
            </a:extLst>
          </p:cNvPr>
          <p:cNvSpPr txBox="1"/>
          <p:nvPr/>
        </p:nvSpPr>
        <p:spPr>
          <a:xfrm>
            <a:off x="2970469" y="5323593"/>
            <a:ext cx="1161415" cy="789960"/>
          </a:xfrm>
          <a:prstGeom prst="rect">
            <a:avLst/>
          </a:prstGeom>
        </p:spPr>
        <p:txBody>
          <a:bodyPr vert="horz" wrap="square" lIns="0" tIns="0" rIns="0" bIns="0" rtlCol="0">
            <a:spAutoFit/>
          </a:bodyPr>
          <a:lstStyle/>
          <a:p>
            <a:pPr marL="12700" defTabSz="1219170">
              <a:lnSpc>
                <a:spcPts val="2751"/>
              </a:lnSpc>
              <a:buClr>
                <a:srgbClr val="000000"/>
              </a:buClr>
            </a:pPr>
            <a:r>
              <a:rPr sz="2300" b="1" kern="0" spc="-5" dirty="0">
                <a:solidFill>
                  <a:srgbClr val="000000"/>
                </a:solidFill>
                <a:latin typeface="Calibri"/>
                <a:cs typeface="Calibri"/>
                <a:sym typeface="Arial"/>
              </a:rPr>
              <a:t>Encoder-</a:t>
            </a:r>
            <a:endParaRPr sz="2300" kern="0">
              <a:solidFill>
                <a:srgbClr val="000000"/>
              </a:solidFill>
              <a:latin typeface="Calibri"/>
              <a:cs typeface="Calibri"/>
              <a:sym typeface="Arial"/>
            </a:endParaRPr>
          </a:p>
          <a:p>
            <a:pPr marL="12700" defTabSz="1219170">
              <a:spcBef>
                <a:spcPts val="551"/>
              </a:spcBef>
              <a:buClr>
                <a:srgbClr val="000000"/>
              </a:buClr>
            </a:pPr>
            <a:r>
              <a:rPr sz="2300" b="1" kern="0" spc="-5" dirty="0">
                <a:solidFill>
                  <a:srgbClr val="000000"/>
                </a:solidFill>
                <a:latin typeface="Calibri"/>
                <a:cs typeface="Calibri"/>
                <a:sym typeface="Arial"/>
              </a:rPr>
              <a:t>Decoders</a:t>
            </a:r>
            <a:endParaRPr sz="2300" kern="0">
              <a:solidFill>
                <a:srgbClr val="000000"/>
              </a:solidFill>
              <a:latin typeface="Calibri"/>
              <a:cs typeface="Calibri"/>
              <a:sym typeface="Arial"/>
            </a:endParaRPr>
          </a:p>
        </p:txBody>
      </p:sp>
      <p:sp>
        <p:nvSpPr>
          <p:cNvPr id="20" name="object 17">
            <a:extLst>
              <a:ext uri="{FF2B5EF4-FFF2-40B4-BE49-F238E27FC236}">
                <a16:creationId xmlns:a16="http://schemas.microsoft.com/office/drawing/2014/main" id="{B2EE4C14-48A0-EEDC-61B0-F35E42FF53E6}"/>
              </a:ext>
            </a:extLst>
          </p:cNvPr>
          <p:cNvSpPr txBox="1"/>
          <p:nvPr/>
        </p:nvSpPr>
        <p:spPr>
          <a:xfrm>
            <a:off x="4974789" y="3687565"/>
            <a:ext cx="9205807" cy="1148370"/>
          </a:xfrm>
          <a:prstGeom prst="rect">
            <a:avLst/>
          </a:prstGeom>
        </p:spPr>
        <p:txBody>
          <a:bodyPr vert="horz" wrap="square" lIns="0" tIns="105833" rIns="0" bIns="0" rtlCol="0">
            <a:spAutoFit/>
          </a:bodyPr>
          <a:lstStyle/>
          <a:p>
            <a:pPr marL="397923" indent="-380990" defTabSz="1219170">
              <a:spcBef>
                <a:spcPts val="833"/>
              </a:spcBef>
              <a:buClr>
                <a:srgbClr val="8C1515"/>
              </a:buClr>
              <a:buFont typeface="Wingdings" pitchFamily="2" charset="2"/>
              <a:buChar char="v"/>
              <a:tabLst>
                <a:tab pos="473275" algn="l"/>
                <a:tab pos="474121" algn="l"/>
              </a:tabLst>
            </a:pPr>
            <a:r>
              <a:rPr lang="en-US" sz="1867" b="1" kern="0" dirty="0">
                <a:solidFill>
                  <a:srgbClr val="6E0806"/>
                </a:solidFill>
                <a:latin typeface="Corbel" panose="020B0503020204020204" pitchFamily="34" charset="0"/>
                <a:cs typeface="Arial"/>
                <a:sym typeface="Arial"/>
              </a:rPr>
              <a:t>Examples:</a:t>
            </a:r>
            <a:r>
              <a:rPr lang="en-US" sz="1867" kern="0" dirty="0">
                <a:solidFill>
                  <a:srgbClr val="6E0806"/>
                </a:solidFill>
                <a:latin typeface="Corbel" panose="020B0503020204020204" pitchFamily="34" charset="0"/>
                <a:cs typeface="Arial"/>
                <a:sym typeface="Arial"/>
              </a:rPr>
              <a:t> GPT-2, GPT-3, </a:t>
            </a:r>
            <a:r>
              <a:rPr lang="en-US" sz="1867" kern="0" dirty="0" err="1">
                <a:solidFill>
                  <a:srgbClr val="6E0806"/>
                </a:solidFill>
                <a:latin typeface="Corbel" panose="020B0503020204020204" pitchFamily="34" charset="0"/>
                <a:cs typeface="Arial"/>
                <a:sym typeface="Arial"/>
              </a:rPr>
              <a:t>LaMDA</a:t>
            </a:r>
            <a:endParaRPr lang="en-US" sz="1867" kern="0" dirty="0">
              <a:solidFill>
                <a:srgbClr val="6E0806"/>
              </a:solidFill>
              <a:latin typeface="Corbel" panose="020B0503020204020204" pitchFamily="34" charset="0"/>
              <a:cs typeface="Arial"/>
              <a:sym typeface="Arial"/>
            </a:endParaRPr>
          </a:p>
          <a:p>
            <a:pPr marL="397923" indent="-380990" defTabSz="1219170">
              <a:spcBef>
                <a:spcPts val="707"/>
              </a:spcBef>
              <a:buClr>
                <a:srgbClr val="8C1515"/>
              </a:buClr>
              <a:buFont typeface="Wingdings" pitchFamily="2" charset="2"/>
              <a:buChar char="v"/>
              <a:tabLst>
                <a:tab pos="473275" algn="l"/>
                <a:tab pos="474121" algn="l"/>
              </a:tabLst>
            </a:pPr>
            <a:r>
              <a:rPr lang="en-US" sz="1867" kern="0" dirty="0">
                <a:solidFill>
                  <a:srgbClr val="6E0806"/>
                </a:solidFill>
                <a:latin typeface="Corbel" panose="020B0503020204020204" pitchFamily="34" charset="0"/>
                <a:cs typeface="Arial"/>
                <a:sym typeface="Arial"/>
              </a:rPr>
              <a:t>Other name: </a:t>
            </a:r>
            <a:r>
              <a:rPr lang="en-US" sz="1867" b="1" kern="0" dirty="0">
                <a:solidFill>
                  <a:srgbClr val="6E0806"/>
                </a:solidFill>
                <a:latin typeface="Corbel" panose="020B0503020204020204" pitchFamily="34" charset="0"/>
                <a:cs typeface="Arial"/>
                <a:sym typeface="Arial"/>
              </a:rPr>
              <a:t>causal or auto-regressive language model </a:t>
            </a:r>
          </a:p>
          <a:p>
            <a:pPr marL="397923" indent="-380990" defTabSz="1219170">
              <a:spcBef>
                <a:spcPts val="707"/>
              </a:spcBef>
              <a:buClr>
                <a:srgbClr val="8C1515"/>
              </a:buClr>
              <a:buFont typeface="Wingdings" pitchFamily="2" charset="2"/>
              <a:buChar char="v"/>
              <a:tabLst>
                <a:tab pos="473275" algn="l"/>
                <a:tab pos="474121" algn="l"/>
              </a:tabLst>
            </a:pPr>
            <a:r>
              <a:rPr sz="1867" kern="0" dirty="0">
                <a:solidFill>
                  <a:srgbClr val="6E0806"/>
                </a:solidFill>
                <a:latin typeface="Corbel" panose="020B0503020204020204" pitchFamily="34" charset="0"/>
                <a:cs typeface="Arial"/>
                <a:sym typeface="Arial"/>
              </a:rPr>
              <a:t>Nice to generate from; can’t condition on future words</a:t>
            </a:r>
          </a:p>
        </p:txBody>
      </p:sp>
      <p:sp>
        <p:nvSpPr>
          <p:cNvPr id="21" name="object 19">
            <a:extLst>
              <a:ext uri="{FF2B5EF4-FFF2-40B4-BE49-F238E27FC236}">
                <a16:creationId xmlns:a16="http://schemas.microsoft.com/office/drawing/2014/main" id="{5B342666-698F-6B05-4FD7-C970ECD7E799}"/>
              </a:ext>
            </a:extLst>
          </p:cNvPr>
          <p:cNvSpPr txBox="1"/>
          <p:nvPr/>
        </p:nvSpPr>
        <p:spPr>
          <a:xfrm>
            <a:off x="4991004" y="2220517"/>
            <a:ext cx="8807873" cy="784103"/>
          </a:xfrm>
          <a:prstGeom prst="rect">
            <a:avLst/>
          </a:prstGeom>
        </p:spPr>
        <p:txBody>
          <a:bodyPr vert="horz" wrap="square" lIns="0" tIns="105833" rIns="0" bIns="0" rtlCol="0">
            <a:spAutoFit/>
          </a:bodyPr>
          <a:lstStyle/>
          <a:p>
            <a:pPr marL="397923" indent="-380990" defTabSz="1219170">
              <a:spcBef>
                <a:spcPts val="833"/>
              </a:spcBef>
              <a:buClr>
                <a:srgbClr val="8C1515"/>
              </a:buClr>
              <a:buFont typeface="Wingdings" pitchFamily="2" charset="2"/>
              <a:buChar char="v"/>
              <a:tabLst>
                <a:tab pos="473275" algn="l"/>
                <a:tab pos="474121" algn="l"/>
              </a:tabLst>
            </a:pPr>
            <a:r>
              <a:rPr lang="en-US" sz="1867" b="1" kern="0" dirty="0">
                <a:solidFill>
                  <a:srgbClr val="6E0806"/>
                </a:solidFill>
                <a:latin typeface="Corbel" panose="020B0503020204020204" pitchFamily="34" charset="0"/>
                <a:cs typeface="Arial"/>
                <a:sym typeface="Arial"/>
              </a:rPr>
              <a:t>Examples:</a:t>
            </a:r>
            <a:r>
              <a:rPr lang="en-US" sz="1867" kern="0" dirty="0">
                <a:solidFill>
                  <a:srgbClr val="6E0806"/>
                </a:solidFill>
                <a:latin typeface="Corbel" panose="020B0503020204020204" pitchFamily="34" charset="0"/>
                <a:cs typeface="Arial"/>
                <a:sym typeface="Arial"/>
              </a:rPr>
              <a:t> BERT, </a:t>
            </a:r>
            <a:r>
              <a:rPr lang="en-US" sz="1867" kern="0" dirty="0" err="1">
                <a:solidFill>
                  <a:srgbClr val="6E0806"/>
                </a:solidFill>
                <a:latin typeface="Corbel" panose="020B0503020204020204" pitchFamily="34" charset="0"/>
                <a:cs typeface="Arial"/>
                <a:sym typeface="Arial"/>
              </a:rPr>
              <a:t>RoBERTa</a:t>
            </a:r>
            <a:r>
              <a:rPr lang="en-US" sz="1867" kern="0" dirty="0">
                <a:solidFill>
                  <a:srgbClr val="6E0806"/>
                </a:solidFill>
                <a:latin typeface="Corbel" panose="020B0503020204020204" pitchFamily="34" charset="0"/>
                <a:cs typeface="Arial"/>
                <a:sym typeface="Arial"/>
              </a:rPr>
              <a:t>, </a:t>
            </a:r>
            <a:r>
              <a:rPr lang="en-US" sz="1867" kern="0" dirty="0" err="1">
                <a:solidFill>
                  <a:srgbClr val="6E0806"/>
                </a:solidFill>
                <a:latin typeface="Corbel" panose="020B0503020204020204" pitchFamily="34" charset="0"/>
                <a:cs typeface="Arial"/>
                <a:sym typeface="Arial"/>
              </a:rPr>
              <a:t>SciBERT</a:t>
            </a:r>
            <a:r>
              <a:rPr lang="en-US" sz="1867" kern="0" dirty="0">
                <a:solidFill>
                  <a:srgbClr val="6E0806"/>
                </a:solidFill>
                <a:latin typeface="Corbel" panose="020B0503020204020204" pitchFamily="34" charset="0"/>
                <a:cs typeface="Arial"/>
                <a:sym typeface="Arial"/>
              </a:rPr>
              <a:t>.</a:t>
            </a:r>
          </a:p>
          <a:p>
            <a:pPr marL="397923" indent="-380990" defTabSz="1219170">
              <a:spcBef>
                <a:spcPts val="833"/>
              </a:spcBef>
              <a:buClr>
                <a:srgbClr val="8C1515"/>
              </a:buClr>
              <a:buFont typeface="Wingdings" pitchFamily="2" charset="2"/>
              <a:buChar char="v"/>
              <a:tabLst>
                <a:tab pos="473275" algn="l"/>
                <a:tab pos="474121" algn="l"/>
              </a:tabLst>
            </a:pPr>
            <a:r>
              <a:rPr lang="en-US" sz="1867" kern="0" dirty="0">
                <a:solidFill>
                  <a:srgbClr val="6E0806"/>
                </a:solidFill>
                <a:latin typeface="Corbel" panose="020B0503020204020204" pitchFamily="34" charset="0"/>
                <a:cs typeface="Arial"/>
                <a:sym typeface="Arial"/>
              </a:rPr>
              <a:t>Captures </a:t>
            </a:r>
            <a:r>
              <a:rPr sz="1867" kern="0" dirty="0">
                <a:solidFill>
                  <a:srgbClr val="6E0806"/>
                </a:solidFill>
                <a:latin typeface="Corbel" panose="020B0503020204020204" pitchFamily="34" charset="0"/>
                <a:cs typeface="Arial"/>
                <a:sym typeface="Arial"/>
              </a:rPr>
              <a:t>bidirectional context</a:t>
            </a:r>
            <a:r>
              <a:rPr lang="en-US" sz="1867" kern="0" dirty="0">
                <a:solidFill>
                  <a:srgbClr val="6E0806"/>
                </a:solidFill>
                <a:latin typeface="Corbel" panose="020B0503020204020204" pitchFamily="34" charset="0"/>
                <a:cs typeface="Arial"/>
                <a:sym typeface="Arial"/>
              </a:rPr>
              <a:t>. Wait, how do we pretrain them?</a:t>
            </a:r>
          </a:p>
        </p:txBody>
      </p:sp>
      <p:sp>
        <p:nvSpPr>
          <p:cNvPr id="22" name="object 21">
            <a:extLst>
              <a:ext uri="{FF2B5EF4-FFF2-40B4-BE49-F238E27FC236}">
                <a16:creationId xmlns:a16="http://schemas.microsoft.com/office/drawing/2014/main" id="{9CC86EC6-0049-C9F8-F9D8-CE20AA8688F7}"/>
              </a:ext>
            </a:extLst>
          </p:cNvPr>
          <p:cNvSpPr txBox="1"/>
          <p:nvPr/>
        </p:nvSpPr>
        <p:spPr>
          <a:xfrm>
            <a:off x="4993402" y="5244461"/>
            <a:ext cx="6643793" cy="851580"/>
          </a:xfrm>
          <a:prstGeom prst="rect">
            <a:avLst/>
          </a:prstGeom>
        </p:spPr>
        <p:txBody>
          <a:bodyPr vert="horz" wrap="square" lIns="0" tIns="0" rIns="0" bIns="0" rtlCol="0">
            <a:spAutoFit/>
          </a:bodyPr>
          <a:lstStyle/>
          <a:p>
            <a:pPr marL="397923" indent="-380990" defTabSz="1219170">
              <a:lnSpc>
                <a:spcPts val="3667"/>
              </a:lnSpc>
              <a:buClr>
                <a:srgbClr val="000000"/>
              </a:buClr>
              <a:buFont typeface="Wingdings" pitchFamily="2" charset="2"/>
              <a:buChar char="v"/>
              <a:tabLst>
                <a:tab pos="473275" algn="l"/>
              </a:tabLst>
            </a:pPr>
            <a:r>
              <a:rPr lang="en-US" sz="1867" b="1" kern="0" dirty="0">
                <a:solidFill>
                  <a:srgbClr val="6E0806"/>
                </a:solidFill>
                <a:latin typeface="Corbel" panose="020B0503020204020204" pitchFamily="34" charset="0"/>
                <a:cs typeface="Arial"/>
                <a:sym typeface="Arial"/>
              </a:rPr>
              <a:t>Examples:</a:t>
            </a:r>
            <a:r>
              <a:rPr lang="en-US" sz="1867" kern="0" dirty="0">
                <a:solidFill>
                  <a:srgbClr val="6E0806"/>
                </a:solidFill>
                <a:latin typeface="Corbel" panose="020B0503020204020204" pitchFamily="34" charset="0"/>
                <a:cs typeface="Arial"/>
                <a:sym typeface="Arial"/>
              </a:rPr>
              <a:t> Transformer, T5, Meena</a:t>
            </a:r>
          </a:p>
          <a:p>
            <a:pPr marL="397923" indent="-380990" defTabSz="1219170">
              <a:spcBef>
                <a:spcPts val="733"/>
              </a:spcBef>
              <a:buClr>
                <a:srgbClr val="000000"/>
              </a:buClr>
              <a:buFont typeface="Wingdings" pitchFamily="2" charset="2"/>
              <a:buChar char="v"/>
              <a:tabLst>
                <a:tab pos="473275" algn="l"/>
              </a:tabLst>
            </a:pPr>
            <a:r>
              <a:rPr lang="en-US" sz="1867" kern="0" dirty="0">
                <a:solidFill>
                  <a:srgbClr val="6E0806"/>
                </a:solidFill>
                <a:latin typeface="Corbel" panose="020B0503020204020204" pitchFamily="34" charset="0"/>
                <a:cs typeface="Arial"/>
                <a:sym typeface="Arial"/>
              </a:rPr>
              <a:t>What’s the best way to pretrain them?</a:t>
            </a:r>
            <a:r>
              <a:rPr sz="1867" kern="0" dirty="0">
                <a:solidFill>
                  <a:srgbClr val="6E0806"/>
                </a:solidFill>
                <a:latin typeface="Corbel" panose="020B0503020204020204" pitchFamily="34" charset="0"/>
                <a:cs typeface="Arial"/>
                <a:sym typeface="Arial"/>
              </a:rPr>
              <a:t>	</a:t>
            </a:r>
          </a:p>
        </p:txBody>
      </p:sp>
      <p:sp>
        <p:nvSpPr>
          <p:cNvPr id="23" name="Slide Number Placeholder 22">
            <a:extLst>
              <a:ext uri="{FF2B5EF4-FFF2-40B4-BE49-F238E27FC236}">
                <a16:creationId xmlns:a16="http://schemas.microsoft.com/office/drawing/2014/main" id="{09B6DCC3-DA45-F203-F48E-88CFC1343B9A}"/>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55</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163932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zh-CN" altLang="en-US" b="1" dirty="0"/>
              <a:t>什么是</a:t>
            </a:r>
            <a:r>
              <a:rPr lang="en-US" altLang="zh-CN" b="1" dirty="0"/>
              <a:t>Language model</a:t>
            </a:r>
          </a:p>
          <a:p>
            <a:r>
              <a:rPr lang="en-US" altLang="zh-CN" b="1" dirty="0"/>
              <a:t>Transformer</a:t>
            </a:r>
          </a:p>
          <a:p>
            <a:r>
              <a:rPr lang="en-US" altLang="zh-CN" b="1" dirty="0">
                <a:solidFill>
                  <a:schemeClr val="accent1"/>
                </a:solidFill>
              </a:rPr>
              <a:t>Bert</a:t>
            </a:r>
          </a:p>
          <a:p>
            <a:r>
              <a:rPr lang="en-US" altLang="zh-CN" dirty="0" err="1"/>
              <a:t>OpenAI</a:t>
            </a:r>
            <a:r>
              <a:rPr lang="en-US" altLang="zh-CN" dirty="0"/>
              <a:t> GPT</a:t>
            </a:r>
          </a:p>
          <a:p>
            <a:r>
              <a:rPr lang="en-US" altLang="zh-CN" dirty="0" err="1"/>
              <a:t>RoBERTa</a:t>
            </a:r>
            <a:endParaRPr lang="en-US" altLang="zh-CN" dirty="0"/>
          </a:p>
          <a:p>
            <a:r>
              <a:rPr lang="en-US" altLang="zh-CN" dirty="0"/>
              <a:t>ELECTRA</a:t>
            </a:r>
            <a:endParaRPr lang="zh-CN" altLang="en-US" dirty="0"/>
          </a:p>
        </p:txBody>
      </p:sp>
    </p:spTree>
    <p:extLst>
      <p:ext uri="{BB962C8B-B14F-4D97-AF65-F5344CB8AC3E}">
        <p14:creationId xmlns:p14="http://schemas.microsoft.com/office/powerpoint/2010/main" val="2056971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2B608-0A55-BE19-1A65-ECF90B880BAA}"/>
              </a:ext>
            </a:extLst>
          </p:cNvPr>
          <p:cNvSpPr>
            <a:spLocks noGrp="1"/>
          </p:cNvSpPr>
          <p:nvPr>
            <p:ph type="title"/>
          </p:nvPr>
        </p:nvSpPr>
        <p:spPr/>
        <p:txBody>
          <a:bodyPr/>
          <a:lstStyle/>
          <a:p>
            <a:r>
              <a:rPr lang="en-US" altLang="zh-CN" dirty="0"/>
              <a:t>Bert</a:t>
            </a:r>
            <a:endParaRPr lang="zh-CN" altLang="en-US" dirty="0"/>
          </a:p>
        </p:txBody>
      </p:sp>
      <p:sp>
        <p:nvSpPr>
          <p:cNvPr id="3" name="内容占位符 2">
            <a:extLst>
              <a:ext uri="{FF2B5EF4-FFF2-40B4-BE49-F238E27FC236}">
                <a16:creationId xmlns:a16="http://schemas.microsoft.com/office/drawing/2014/main" id="{569C5CDB-1A57-2768-3605-5D5DB437E337}"/>
              </a:ext>
            </a:extLst>
          </p:cNvPr>
          <p:cNvSpPr>
            <a:spLocks noGrp="1"/>
          </p:cNvSpPr>
          <p:nvPr>
            <p:ph idx="1"/>
          </p:nvPr>
        </p:nvSpPr>
        <p:spPr/>
        <p:txBody>
          <a:bodyPr/>
          <a:lstStyle/>
          <a:p>
            <a:r>
              <a:rPr lang="en-US" altLang="zh-CN" dirty="0"/>
              <a:t>2018</a:t>
            </a:r>
            <a:r>
              <a:rPr lang="zh-CN" altLang="en-US" dirty="0"/>
              <a:t>年</a:t>
            </a:r>
            <a:r>
              <a:rPr lang="en-US" altLang="zh-CN" dirty="0"/>
              <a:t>10</a:t>
            </a:r>
            <a:r>
              <a:rPr lang="zh-CN" altLang="en-US" dirty="0"/>
              <a:t>月由</a:t>
            </a:r>
            <a:r>
              <a:rPr lang="en-US" altLang="zh-CN" dirty="0"/>
              <a:t>Google AI</a:t>
            </a:r>
            <a:r>
              <a:rPr lang="zh-CN" altLang="en-US" dirty="0"/>
              <a:t>提出的一种预训练模型，全称是</a:t>
            </a:r>
            <a:r>
              <a:rPr lang="en-US" altLang="zh-CN" dirty="0">
                <a:solidFill>
                  <a:srgbClr val="FF0000"/>
                </a:solidFill>
              </a:rPr>
              <a:t>Bidirectional</a:t>
            </a:r>
            <a:r>
              <a:rPr lang="en-US" altLang="zh-CN" dirty="0"/>
              <a:t> Encoder Representation from Transformers</a:t>
            </a:r>
          </a:p>
          <a:p>
            <a:r>
              <a:rPr lang="zh-CN" altLang="en-US" dirty="0"/>
              <a:t>模型框架采用</a:t>
            </a:r>
            <a:r>
              <a:rPr lang="en-US" altLang="zh-CN" dirty="0"/>
              <a:t>Transformer</a:t>
            </a:r>
            <a:r>
              <a:rPr lang="zh-CN" altLang="en-US" dirty="0"/>
              <a:t>中的</a:t>
            </a:r>
            <a:r>
              <a:rPr lang="en-US" altLang="zh-CN" dirty="0"/>
              <a:t>Encoder</a:t>
            </a:r>
            <a:r>
              <a:rPr lang="zh-CN" altLang="en-US" dirty="0"/>
              <a:t>部分</a:t>
            </a:r>
            <a:endParaRPr lang="en-US" altLang="zh-CN" dirty="0"/>
          </a:p>
          <a:p>
            <a:r>
              <a:rPr lang="zh-CN" altLang="en-US" dirty="0"/>
              <a:t>在</a:t>
            </a:r>
            <a:r>
              <a:rPr lang="en-US" altLang="zh-CN" dirty="0"/>
              <a:t>11</a:t>
            </a:r>
            <a:r>
              <a:rPr lang="zh-CN" altLang="en-US" dirty="0"/>
              <a:t>个</a:t>
            </a:r>
            <a:r>
              <a:rPr lang="en-US" altLang="zh-CN" dirty="0" err="1"/>
              <a:t>nlp</a:t>
            </a:r>
            <a:r>
              <a:rPr lang="zh-CN" altLang="en-US" dirty="0"/>
              <a:t>任务上都取得了</a:t>
            </a:r>
            <a:r>
              <a:rPr lang="en-US" altLang="zh-CN" dirty="0"/>
              <a:t>SOTA</a:t>
            </a:r>
            <a:r>
              <a:rPr lang="zh-CN" altLang="en-US" dirty="0"/>
              <a:t>表现</a:t>
            </a:r>
            <a:endParaRPr lang="en-US" altLang="zh-CN" dirty="0"/>
          </a:p>
        </p:txBody>
      </p:sp>
      <p:sp>
        <p:nvSpPr>
          <p:cNvPr id="4" name="灯片编号占位符 3">
            <a:extLst>
              <a:ext uri="{FF2B5EF4-FFF2-40B4-BE49-F238E27FC236}">
                <a16:creationId xmlns:a16="http://schemas.microsoft.com/office/drawing/2014/main" id="{283ADF6D-D9A0-F610-E1CB-87363C9C5F27}"/>
              </a:ext>
            </a:extLst>
          </p:cNvPr>
          <p:cNvSpPr>
            <a:spLocks noGrp="1"/>
          </p:cNvSpPr>
          <p:nvPr>
            <p:ph type="sldNum" sz="quarter" idx="12"/>
          </p:nvPr>
        </p:nvSpPr>
        <p:spPr/>
        <p:txBody>
          <a:bodyPr/>
          <a:lstStyle/>
          <a:p>
            <a:fld id="{494B4E53-BCCB-BE4E-A28A-722B6992CCD5}" type="slidenum">
              <a:rPr lang="en-US" smtClean="0"/>
              <a:pPr/>
              <a:t>57</a:t>
            </a:fld>
            <a:endParaRPr lang="en-US" dirty="0"/>
          </a:p>
        </p:txBody>
      </p:sp>
      <p:pic>
        <p:nvPicPr>
          <p:cNvPr id="5" name="Picture 6" descr="Diagram&#10;&#10;Description automatically generated">
            <a:extLst>
              <a:ext uri="{FF2B5EF4-FFF2-40B4-BE49-F238E27FC236}">
                <a16:creationId xmlns:a16="http://schemas.microsoft.com/office/drawing/2014/main" id="{7BDD0FAD-233D-5B49-27CD-268AADB252E9}"/>
              </a:ext>
            </a:extLst>
          </p:cNvPr>
          <p:cNvPicPr>
            <a:picLocks noChangeAspect="1"/>
          </p:cNvPicPr>
          <p:nvPr/>
        </p:nvPicPr>
        <p:blipFill>
          <a:blip r:embed="rId2"/>
          <a:stretch>
            <a:fillRect/>
          </a:stretch>
        </p:blipFill>
        <p:spPr>
          <a:xfrm>
            <a:off x="8456168" y="2605244"/>
            <a:ext cx="2743200" cy="3886570"/>
          </a:xfrm>
          <a:prstGeom prst="rect">
            <a:avLst/>
          </a:prstGeom>
        </p:spPr>
      </p:pic>
      <p:sp>
        <p:nvSpPr>
          <p:cNvPr id="6" name="矩形: 圆角 5">
            <a:extLst>
              <a:ext uri="{FF2B5EF4-FFF2-40B4-BE49-F238E27FC236}">
                <a16:creationId xmlns:a16="http://schemas.microsoft.com/office/drawing/2014/main" id="{9225F585-BBF8-4EA2-74B8-75FF3FAB8885}"/>
              </a:ext>
            </a:extLst>
          </p:cNvPr>
          <p:cNvSpPr/>
          <p:nvPr/>
        </p:nvSpPr>
        <p:spPr>
          <a:xfrm>
            <a:off x="8521166" y="3858529"/>
            <a:ext cx="1393803" cy="259714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753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44829-CCFF-D848-3300-528C583951D9}"/>
              </a:ext>
            </a:extLst>
          </p:cNvPr>
          <p:cNvSpPr>
            <a:spLocks noGrp="1"/>
          </p:cNvSpPr>
          <p:nvPr>
            <p:ph type="title"/>
          </p:nvPr>
        </p:nvSpPr>
        <p:spPr/>
        <p:txBody>
          <a:bodyPr/>
          <a:lstStyle/>
          <a:p>
            <a:r>
              <a:rPr lang="en-US" altLang="zh-CN" dirty="0"/>
              <a:t>Bert Pre-training</a:t>
            </a:r>
            <a:endParaRPr lang="zh-CN" altLang="en-US" dirty="0"/>
          </a:p>
        </p:txBody>
      </p:sp>
      <p:sp>
        <p:nvSpPr>
          <p:cNvPr id="3" name="内容占位符 2">
            <a:extLst>
              <a:ext uri="{FF2B5EF4-FFF2-40B4-BE49-F238E27FC236}">
                <a16:creationId xmlns:a16="http://schemas.microsoft.com/office/drawing/2014/main" id="{650C5579-0E35-AC67-104B-A6490CB2E535}"/>
              </a:ext>
            </a:extLst>
          </p:cNvPr>
          <p:cNvSpPr>
            <a:spLocks noGrp="1"/>
          </p:cNvSpPr>
          <p:nvPr>
            <p:ph idx="1"/>
          </p:nvPr>
        </p:nvSpPr>
        <p:spPr/>
        <p:txBody>
          <a:bodyPr/>
          <a:lstStyle/>
          <a:p>
            <a:pPr marL="609585" lvl="1" indent="0">
              <a:lnSpc>
                <a:spcPct val="114999"/>
              </a:lnSpc>
              <a:buNone/>
            </a:pPr>
            <a:r>
              <a:rPr lang="en-US" altLang="zh-CN" dirty="0"/>
              <a:t>--Goal: </a:t>
            </a:r>
            <a:r>
              <a:rPr lang="en-US" altLang="zh-CN" b="1" dirty="0"/>
              <a:t>Understanding</a:t>
            </a:r>
            <a:r>
              <a:rPr lang="en-US" altLang="zh-CN" dirty="0"/>
              <a:t> features in representation space</a:t>
            </a:r>
          </a:p>
          <a:p>
            <a:pPr marL="609585" lvl="1" indent="0">
              <a:lnSpc>
                <a:spcPct val="114999"/>
              </a:lnSpc>
              <a:buNone/>
            </a:pPr>
            <a:r>
              <a:rPr lang="en-US" altLang="zh-CN" dirty="0"/>
              <a:t>--Trains model on unlabeled data over different pre-training tasks (</a:t>
            </a:r>
            <a:r>
              <a:rPr lang="en-US" altLang="zh-CN" b="1" dirty="0"/>
              <a:t>Self-supervised learning</a:t>
            </a:r>
            <a:r>
              <a:rPr lang="en-US" altLang="zh-CN" dirty="0"/>
              <a:t>)</a:t>
            </a:r>
          </a:p>
          <a:p>
            <a:endParaRPr lang="zh-CN" altLang="en-US" dirty="0"/>
          </a:p>
        </p:txBody>
      </p:sp>
      <p:sp>
        <p:nvSpPr>
          <p:cNvPr id="4" name="灯片编号占位符 3">
            <a:extLst>
              <a:ext uri="{FF2B5EF4-FFF2-40B4-BE49-F238E27FC236}">
                <a16:creationId xmlns:a16="http://schemas.microsoft.com/office/drawing/2014/main" id="{5C0013C0-BC5F-FD7A-AA38-5F4EADA064D7}"/>
              </a:ext>
            </a:extLst>
          </p:cNvPr>
          <p:cNvSpPr>
            <a:spLocks noGrp="1"/>
          </p:cNvSpPr>
          <p:nvPr>
            <p:ph type="sldNum" sz="quarter" idx="12"/>
          </p:nvPr>
        </p:nvSpPr>
        <p:spPr/>
        <p:txBody>
          <a:bodyPr/>
          <a:lstStyle/>
          <a:p>
            <a:fld id="{494B4E53-BCCB-BE4E-A28A-722B6992CCD5}" type="slidenum">
              <a:rPr lang="en-US" smtClean="0"/>
              <a:pPr/>
              <a:t>58</a:t>
            </a:fld>
            <a:endParaRPr lang="en-US" dirty="0"/>
          </a:p>
        </p:txBody>
      </p:sp>
      <p:pic>
        <p:nvPicPr>
          <p:cNvPr id="5" name="Google Shape;108;g15012b9d946_0_11">
            <a:extLst>
              <a:ext uri="{FF2B5EF4-FFF2-40B4-BE49-F238E27FC236}">
                <a16:creationId xmlns:a16="http://schemas.microsoft.com/office/drawing/2014/main" id="{8ED25DD4-9DDE-EB98-1C26-C72D3DD65EC1}"/>
              </a:ext>
            </a:extLst>
          </p:cNvPr>
          <p:cNvPicPr preferRelativeResize="0"/>
          <p:nvPr/>
        </p:nvPicPr>
        <p:blipFill>
          <a:blip r:embed="rId2">
            <a:alphaModFix/>
          </a:blip>
          <a:stretch>
            <a:fillRect/>
          </a:stretch>
        </p:blipFill>
        <p:spPr>
          <a:xfrm>
            <a:off x="7874221" y="2883950"/>
            <a:ext cx="3155100" cy="2972341"/>
          </a:xfrm>
          <a:prstGeom prst="rect">
            <a:avLst/>
          </a:prstGeom>
          <a:noFill/>
          <a:ln>
            <a:noFill/>
          </a:ln>
        </p:spPr>
      </p:pic>
      <p:sp>
        <p:nvSpPr>
          <p:cNvPr id="6" name="Google Shape;109;g15012b9d946_0_11">
            <a:extLst>
              <a:ext uri="{FF2B5EF4-FFF2-40B4-BE49-F238E27FC236}">
                <a16:creationId xmlns:a16="http://schemas.microsoft.com/office/drawing/2014/main" id="{76255EF9-1044-7018-BAC4-1D58B6B63B63}"/>
              </a:ext>
            </a:extLst>
          </p:cNvPr>
          <p:cNvSpPr txBox="1"/>
          <p:nvPr/>
        </p:nvSpPr>
        <p:spPr>
          <a:xfrm>
            <a:off x="7795459" y="5894650"/>
            <a:ext cx="3312600" cy="461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900" i="1">
                <a:latin typeface="Corbel"/>
                <a:ea typeface="Corbel"/>
                <a:cs typeface="Corbel"/>
                <a:sym typeface="Corbel"/>
              </a:rPr>
              <a:t>Jacob, 2018. BERT: Pre-training of Deep Bidirectional Transformers for Language Understanding</a:t>
            </a:r>
            <a:endParaRPr sz="900" i="1">
              <a:latin typeface="Corbel"/>
              <a:ea typeface="Corbel"/>
              <a:cs typeface="Corbel"/>
              <a:sym typeface="Corbel"/>
            </a:endParaRPr>
          </a:p>
        </p:txBody>
      </p:sp>
    </p:spTree>
    <p:extLst>
      <p:ext uri="{BB962C8B-B14F-4D97-AF65-F5344CB8AC3E}">
        <p14:creationId xmlns:p14="http://schemas.microsoft.com/office/powerpoint/2010/main" val="78966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15012b9d946_0_1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dirty="0"/>
              <a:t>Bert pre-training</a:t>
            </a:r>
            <a:endParaRPr dirty="0"/>
          </a:p>
        </p:txBody>
      </p:sp>
      <p:sp>
        <p:nvSpPr>
          <p:cNvPr id="105" name="Google Shape;105;g15012b9d946_0_11"/>
          <p:cNvSpPr txBox="1">
            <a:spLocks noGrp="1"/>
          </p:cNvSpPr>
          <p:nvPr>
            <p:ph type="body" idx="1"/>
          </p:nvPr>
        </p:nvSpPr>
        <p:spPr>
          <a:xfrm>
            <a:off x="415600" y="1536633"/>
            <a:ext cx="7154000" cy="4555200"/>
          </a:xfrm>
          <a:prstGeom prst="rect">
            <a:avLst/>
          </a:prstGeom>
        </p:spPr>
        <p:txBody>
          <a:bodyPr spcFirstLastPara="1" wrap="square" lIns="121900" tIns="121900" rIns="121900" bIns="121900" anchor="t" anchorCtr="0">
            <a:normAutofit lnSpcReduction="10000"/>
          </a:bodyPr>
          <a:lstStyle/>
          <a:p>
            <a:pPr marL="0" indent="0">
              <a:buNone/>
            </a:pPr>
            <a:r>
              <a:rPr lang="en" dirty="0"/>
              <a:t>Pre-training BERT:</a:t>
            </a:r>
            <a:endParaRPr dirty="0"/>
          </a:p>
          <a:p>
            <a:pPr indent="-445758">
              <a:buSzPct val="100000"/>
              <a:buChar char="-"/>
            </a:pPr>
            <a:r>
              <a:rPr lang="en" dirty="0"/>
              <a:t>Task #1: </a:t>
            </a:r>
            <a:r>
              <a:rPr lang="en" b="1" dirty="0">
                <a:solidFill>
                  <a:schemeClr val="accent1"/>
                </a:solidFill>
              </a:rPr>
              <a:t>Masked Language Model(MLM)</a:t>
            </a:r>
            <a:endParaRPr b="1" dirty="0">
              <a:solidFill>
                <a:schemeClr val="accent1"/>
              </a:solidFill>
            </a:endParaRPr>
          </a:p>
          <a:p>
            <a:pPr lvl="1" indent="-414432">
              <a:buSzPct val="100000"/>
              <a:buChar char="-"/>
            </a:pPr>
            <a:r>
              <a:rPr lang="en" dirty="0"/>
              <a:t>Inputs: The [Mask1] Hopkins University is located in [Mask2] city (E)</a:t>
            </a:r>
            <a:endParaRPr dirty="0"/>
          </a:p>
          <a:p>
            <a:pPr lvl="1" indent="-414432">
              <a:buSzPct val="100000"/>
              <a:buChar char="-"/>
            </a:pPr>
            <a:r>
              <a:rPr lang="en" dirty="0"/>
              <a:t>Outputs: [Mask1] = Johns, [Mask2] = Baltimore (C, T)</a:t>
            </a:r>
            <a:endParaRPr dirty="0"/>
          </a:p>
          <a:p>
            <a:pPr lvl="1" indent="-414432">
              <a:buSzPct val="100000"/>
              <a:buChar char="-"/>
            </a:pPr>
            <a:r>
              <a:rPr lang="en" dirty="0"/>
              <a:t>=&gt; Helps understand bi-directional context</a:t>
            </a:r>
            <a:endParaRPr dirty="0"/>
          </a:p>
          <a:p>
            <a:pPr indent="-445758">
              <a:buSzPct val="100000"/>
              <a:buChar char="-"/>
            </a:pPr>
            <a:r>
              <a:rPr lang="en" dirty="0"/>
              <a:t>Task #2: </a:t>
            </a:r>
            <a:r>
              <a:rPr lang="en" b="1" dirty="0">
                <a:solidFill>
                  <a:schemeClr val="accent1"/>
                </a:solidFill>
              </a:rPr>
              <a:t>Next Sentence Prediction(NSP)</a:t>
            </a:r>
            <a:endParaRPr b="1" dirty="0">
              <a:solidFill>
                <a:schemeClr val="accent1"/>
              </a:solidFill>
            </a:endParaRPr>
          </a:p>
          <a:p>
            <a:pPr lvl="1" indent="-414432">
              <a:buSzPct val="100000"/>
              <a:buChar char="-"/>
            </a:pPr>
            <a:r>
              <a:rPr lang="en" dirty="0"/>
              <a:t>Inputs:</a:t>
            </a:r>
            <a:endParaRPr dirty="0"/>
          </a:p>
          <a:p>
            <a:pPr lvl="2" indent="-414432">
              <a:buSzPct val="100000"/>
              <a:buChar char="-"/>
            </a:pPr>
            <a:r>
              <a:rPr lang="en" dirty="0"/>
              <a:t>A: Johns Hopkins is a university (E)</a:t>
            </a:r>
            <a:endParaRPr dirty="0"/>
          </a:p>
          <a:p>
            <a:pPr lvl="2" indent="-414432">
              <a:buSzPct val="100000"/>
              <a:buChar char="-"/>
            </a:pPr>
            <a:r>
              <a:rPr lang="en" dirty="0"/>
              <a:t>B: It is located in Baltimore city (E)</a:t>
            </a:r>
            <a:endParaRPr dirty="0"/>
          </a:p>
          <a:p>
            <a:pPr lvl="1" indent="-414432">
              <a:buSzPct val="100000"/>
              <a:buChar char="-"/>
            </a:pPr>
            <a:r>
              <a:rPr lang="en" dirty="0"/>
              <a:t>Outputs:</a:t>
            </a:r>
            <a:endParaRPr dirty="0"/>
          </a:p>
          <a:p>
            <a:pPr lvl="2" indent="-414432">
              <a:buSzPct val="100000"/>
              <a:buChar char="-"/>
            </a:pPr>
            <a:r>
              <a:rPr lang="en" dirty="0"/>
              <a:t>Yes: Sentence B follows sentence A (C = 1)</a:t>
            </a:r>
            <a:endParaRPr dirty="0"/>
          </a:p>
          <a:p>
            <a:pPr lvl="1" indent="-414432">
              <a:buSzPct val="100000"/>
              <a:buChar char="-"/>
            </a:pPr>
            <a:r>
              <a:rPr lang="en" dirty="0"/>
              <a:t>=&gt; Help understand context across different sentences</a:t>
            </a:r>
            <a:endParaRPr dirty="0"/>
          </a:p>
          <a:p>
            <a:pPr indent="-445758">
              <a:buSzPct val="100000"/>
              <a:buChar char="-"/>
            </a:pPr>
            <a:r>
              <a:rPr lang="en" dirty="0"/>
              <a:t>Jointly training by soft-max layer and cross-entropy</a:t>
            </a:r>
            <a:endParaRPr dirty="0"/>
          </a:p>
        </p:txBody>
      </p:sp>
      <p:sp>
        <p:nvSpPr>
          <p:cNvPr id="106" name="Google Shape;106;g15012b9d946_0_1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buSzPts val="1000"/>
            </a:pPr>
            <a:fld id="{00000000-1234-1234-1234-123412341234}" type="slidenum">
              <a:rPr lang="en" kern="0">
                <a:solidFill>
                  <a:srgbClr val="595959"/>
                </a:solidFill>
                <a:latin typeface="Arial"/>
                <a:cs typeface="Arial"/>
                <a:sym typeface="Arial"/>
              </a:rPr>
              <a:pPr defTabSz="1219170">
                <a:buClr>
                  <a:srgbClr val="000000"/>
                </a:buClr>
                <a:buSzPts val="1000"/>
              </a:pPr>
              <a:t>59</a:t>
            </a:fld>
            <a:endParaRPr kern="0">
              <a:solidFill>
                <a:srgbClr val="595959"/>
              </a:solidFill>
              <a:latin typeface="Arial"/>
              <a:cs typeface="Arial"/>
              <a:sym typeface="Arial"/>
            </a:endParaRPr>
          </a:p>
        </p:txBody>
      </p:sp>
      <p:sp>
        <p:nvSpPr>
          <p:cNvPr id="107" name="Google Shape;107;g15012b9d946_0_11"/>
          <p:cNvSpPr txBox="1">
            <a:spLocks noGrp="1"/>
          </p:cNvSpPr>
          <p:nvPr>
            <p:ph type="body" idx="2"/>
          </p:nvPr>
        </p:nvSpPr>
        <p:spPr>
          <a:xfrm>
            <a:off x="124207" y="6261289"/>
            <a:ext cx="4206800" cy="605200"/>
          </a:xfrm>
          <a:prstGeom prst="rect">
            <a:avLst/>
          </a:prstGeom>
          <a:noFill/>
          <a:ln>
            <a:noFill/>
          </a:ln>
        </p:spPr>
        <p:txBody>
          <a:bodyPr spcFirstLastPara="1" wrap="square" lIns="121900" tIns="121900" rIns="121900" bIns="121900" anchor="t" anchorCtr="0">
            <a:normAutofit fontScale="55000" lnSpcReduction="20000"/>
          </a:bodyPr>
          <a:lstStyle/>
          <a:p>
            <a:pPr marL="0" indent="0">
              <a:spcAft>
                <a:spcPts val="1600"/>
              </a:spcAft>
              <a:buSzPts val="2000"/>
              <a:buNone/>
            </a:pPr>
            <a:r>
              <a:rPr lang="en"/>
              <a:t>✍️: Ha, Isabel</a:t>
            </a:r>
            <a:endParaRPr/>
          </a:p>
        </p:txBody>
      </p:sp>
      <p:pic>
        <p:nvPicPr>
          <p:cNvPr id="3" name="图片 2">
            <a:extLst>
              <a:ext uri="{FF2B5EF4-FFF2-40B4-BE49-F238E27FC236}">
                <a16:creationId xmlns:a16="http://schemas.microsoft.com/office/drawing/2014/main" id="{B9EC6B46-7F6B-A14D-3B07-5EB2202F13F1}"/>
              </a:ext>
            </a:extLst>
          </p:cNvPr>
          <p:cNvPicPr>
            <a:picLocks noChangeAspect="1"/>
          </p:cNvPicPr>
          <p:nvPr/>
        </p:nvPicPr>
        <p:blipFill>
          <a:blip r:embed="rId3"/>
          <a:stretch>
            <a:fillRect/>
          </a:stretch>
        </p:blipFill>
        <p:spPr>
          <a:xfrm>
            <a:off x="7127831" y="1961964"/>
            <a:ext cx="4857945" cy="3181535"/>
          </a:xfrm>
          <a:prstGeom prst="rect">
            <a:avLst/>
          </a:prstGeom>
        </p:spPr>
      </p:pic>
      <p:sp>
        <p:nvSpPr>
          <p:cNvPr id="4" name="矩形: 圆角 3">
            <a:extLst>
              <a:ext uri="{FF2B5EF4-FFF2-40B4-BE49-F238E27FC236}">
                <a16:creationId xmlns:a16="http://schemas.microsoft.com/office/drawing/2014/main" id="{97DA6594-3B09-8E22-3C34-8CB252ED6C15}"/>
              </a:ext>
            </a:extLst>
          </p:cNvPr>
          <p:cNvSpPr/>
          <p:nvPr/>
        </p:nvSpPr>
        <p:spPr>
          <a:xfrm>
            <a:off x="781234" y="1961965"/>
            <a:ext cx="6346597" cy="146703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A8788EE-DA83-EA66-8AC9-1660020CECDB}"/>
              </a:ext>
            </a:extLst>
          </p:cNvPr>
          <p:cNvSpPr txBox="1"/>
          <p:nvPr/>
        </p:nvSpPr>
        <p:spPr>
          <a:xfrm>
            <a:off x="7127831" y="5768769"/>
            <a:ext cx="1698594" cy="369332"/>
          </a:xfrm>
          <a:prstGeom prst="rect">
            <a:avLst/>
          </a:prstGeom>
          <a:noFill/>
        </p:spPr>
        <p:txBody>
          <a:bodyPr wrap="square" rtlCol="0">
            <a:spAutoFit/>
          </a:bodyPr>
          <a:lstStyle/>
          <a:p>
            <a:r>
              <a:rPr lang="en-US" altLang="zh-CN" dirty="0"/>
              <a:t>15% masked</a:t>
            </a:r>
            <a:endParaRPr lang="zh-CN" altLang="en-US" dirty="0"/>
          </a:p>
        </p:txBody>
      </p:sp>
      <p:sp>
        <p:nvSpPr>
          <p:cNvPr id="5" name="文本框 4">
            <a:extLst>
              <a:ext uri="{FF2B5EF4-FFF2-40B4-BE49-F238E27FC236}">
                <a16:creationId xmlns:a16="http://schemas.microsoft.com/office/drawing/2014/main" id="{2454303E-27B9-1A35-021E-7E0884B85CA6}"/>
              </a:ext>
            </a:extLst>
          </p:cNvPr>
          <p:cNvSpPr txBox="1"/>
          <p:nvPr/>
        </p:nvSpPr>
        <p:spPr>
          <a:xfrm>
            <a:off x="9287178" y="5459633"/>
            <a:ext cx="2489222" cy="923330"/>
          </a:xfrm>
          <a:prstGeom prst="rect">
            <a:avLst/>
          </a:prstGeom>
          <a:noFill/>
        </p:spPr>
        <p:txBody>
          <a:bodyPr wrap="square" rtlCol="0">
            <a:spAutoFit/>
          </a:bodyPr>
          <a:lstStyle/>
          <a:p>
            <a:r>
              <a:rPr lang="en-US" altLang="zh-CN" dirty="0"/>
              <a:t>80% [MASK]</a:t>
            </a:r>
          </a:p>
          <a:p>
            <a:r>
              <a:rPr lang="en-US" altLang="zh-CN" dirty="0"/>
              <a:t>10% a random token</a:t>
            </a:r>
          </a:p>
          <a:p>
            <a:r>
              <a:rPr lang="en-US" altLang="zh-CN" dirty="0"/>
              <a:t>10% original token</a:t>
            </a:r>
          </a:p>
        </p:txBody>
      </p:sp>
      <p:sp>
        <p:nvSpPr>
          <p:cNvPr id="6" name="矩形: 圆角 5">
            <a:extLst>
              <a:ext uri="{FF2B5EF4-FFF2-40B4-BE49-F238E27FC236}">
                <a16:creationId xmlns:a16="http://schemas.microsoft.com/office/drawing/2014/main" id="{886AEDE7-F9B9-048F-596E-BD9D971D3276}"/>
              </a:ext>
            </a:extLst>
          </p:cNvPr>
          <p:cNvSpPr/>
          <p:nvPr/>
        </p:nvSpPr>
        <p:spPr>
          <a:xfrm>
            <a:off x="9287178" y="5422298"/>
            <a:ext cx="2236038" cy="99799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24F7CC4-8366-3770-6FEB-58FCA139EF64}"/>
              </a:ext>
            </a:extLst>
          </p:cNvPr>
          <p:cNvSpPr/>
          <p:nvPr/>
        </p:nvSpPr>
        <p:spPr>
          <a:xfrm>
            <a:off x="7127831" y="5715140"/>
            <a:ext cx="1537738" cy="46395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0701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17277-BF9C-0CB8-D1BD-325CB372C882}"/>
              </a:ext>
            </a:extLst>
          </p:cNvPr>
          <p:cNvSpPr>
            <a:spLocks noGrp="1"/>
          </p:cNvSpPr>
          <p:nvPr>
            <p:ph type="title"/>
          </p:nvPr>
        </p:nvSpPr>
        <p:spPr/>
        <p:txBody>
          <a:bodyPr/>
          <a:lstStyle/>
          <a:p>
            <a:r>
              <a:rPr lang="en-US" altLang="zh-CN" dirty="0"/>
              <a:t>Language models</a:t>
            </a:r>
            <a:r>
              <a:rPr lang="zh-CN" altLang="en-US" dirty="0"/>
              <a:t>的另一种定义</a:t>
            </a:r>
          </a:p>
        </p:txBody>
      </p:sp>
      <p:pic>
        <p:nvPicPr>
          <p:cNvPr id="4" name="图片 3">
            <a:extLst>
              <a:ext uri="{FF2B5EF4-FFF2-40B4-BE49-F238E27FC236}">
                <a16:creationId xmlns:a16="http://schemas.microsoft.com/office/drawing/2014/main" id="{CCFE2558-7E10-6AD0-61C1-DD5EE9DEE351}"/>
              </a:ext>
            </a:extLst>
          </p:cNvPr>
          <p:cNvPicPr>
            <a:picLocks noChangeAspect="1"/>
          </p:cNvPicPr>
          <p:nvPr/>
        </p:nvPicPr>
        <p:blipFill>
          <a:blip r:embed="rId2"/>
          <a:stretch>
            <a:fillRect/>
          </a:stretch>
        </p:blipFill>
        <p:spPr>
          <a:xfrm>
            <a:off x="928113" y="4458165"/>
            <a:ext cx="3047640" cy="833308"/>
          </a:xfrm>
          <a:prstGeom prst="rect">
            <a:avLst/>
          </a:prstGeom>
        </p:spPr>
      </p:pic>
      <p:pic>
        <p:nvPicPr>
          <p:cNvPr id="8" name="图片 7">
            <a:extLst>
              <a:ext uri="{FF2B5EF4-FFF2-40B4-BE49-F238E27FC236}">
                <a16:creationId xmlns:a16="http://schemas.microsoft.com/office/drawing/2014/main" id="{BA490DB1-8DC5-A1BD-2594-DE80F193FC3F}"/>
              </a:ext>
            </a:extLst>
          </p:cNvPr>
          <p:cNvPicPr>
            <a:picLocks noChangeAspect="1"/>
          </p:cNvPicPr>
          <p:nvPr/>
        </p:nvPicPr>
        <p:blipFill>
          <a:blip r:embed="rId3"/>
          <a:stretch>
            <a:fillRect/>
          </a:stretch>
        </p:blipFill>
        <p:spPr>
          <a:xfrm>
            <a:off x="928113" y="1690688"/>
            <a:ext cx="8897592" cy="1495634"/>
          </a:xfrm>
          <a:prstGeom prst="rect">
            <a:avLst/>
          </a:prstGeom>
        </p:spPr>
      </p:pic>
      <p:sp>
        <p:nvSpPr>
          <p:cNvPr id="9" name="文本框 8">
            <a:extLst>
              <a:ext uri="{FF2B5EF4-FFF2-40B4-BE49-F238E27FC236}">
                <a16:creationId xmlns:a16="http://schemas.microsoft.com/office/drawing/2014/main" id="{13D8A618-E33C-1D9A-FE51-09F623CFBE35}"/>
              </a:ext>
            </a:extLst>
          </p:cNvPr>
          <p:cNvSpPr txBox="1"/>
          <p:nvPr/>
        </p:nvSpPr>
        <p:spPr>
          <a:xfrm>
            <a:off x="928113" y="3861786"/>
            <a:ext cx="10341293" cy="369332"/>
          </a:xfrm>
          <a:prstGeom prst="rect">
            <a:avLst/>
          </a:prstGeom>
          <a:noFill/>
        </p:spPr>
        <p:txBody>
          <a:bodyPr wrap="none" rtlCol="0">
            <a:spAutoFit/>
          </a:bodyPr>
          <a:lstStyle/>
          <a:p>
            <a:r>
              <a:rPr lang="zh-CN" altLang="en-US" dirty="0"/>
              <a:t>如果能计算条件概率，就能得到整体的概率，因此从文本生成的角度看，语言模型也可以被定义为：</a:t>
            </a:r>
          </a:p>
        </p:txBody>
      </p:sp>
      <p:sp>
        <p:nvSpPr>
          <p:cNvPr id="10" name="Right Arrow 1">
            <a:extLst>
              <a:ext uri="{FF2B5EF4-FFF2-40B4-BE49-F238E27FC236}">
                <a16:creationId xmlns:a16="http://schemas.microsoft.com/office/drawing/2014/main" id="{F87145DD-6961-DAA7-1689-BEDB72F3EC47}"/>
              </a:ext>
            </a:extLst>
          </p:cNvPr>
          <p:cNvSpPr/>
          <p:nvPr/>
        </p:nvSpPr>
        <p:spPr>
          <a:xfrm>
            <a:off x="6338671" y="533432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1" name="Right Arrow 3">
            <a:extLst>
              <a:ext uri="{FF2B5EF4-FFF2-40B4-BE49-F238E27FC236}">
                <a16:creationId xmlns:a16="http://schemas.microsoft.com/office/drawing/2014/main" id="{9C4759F0-E53C-34FF-A523-20F2FAA047ED}"/>
              </a:ext>
            </a:extLst>
          </p:cNvPr>
          <p:cNvSpPr/>
          <p:nvPr/>
        </p:nvSpPr>
        <p:spPr>
          <a:xfrm>
            <a:off x="8388519" y="529962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2" name="TextBox 39">
            <a:extLst>
              <a:ext uri="{FF2B5EF4-FFF2-40B4-BE49-F238E27FC236}">
                <a16:creationId xmlns:a16="http://schemas.microsoft.com/office/drawing/2014/main" id="{0BD8DDD3-F5AD-F858-E6EA-19601429C95B}"/>
              </a:ext>
            </a:extLst>
          </p:cNvPr>
          <p:cNvSpPr txBox="1"/>
          <p:nvPr/>
        </p:nvSpPr>
        <p:spPr>
          <a:xfrm>
            <a:off x="3244099" y="5443592"/>
            <a:ext cx="2877742" cy="307777"/>
          </a:xfrm>
          <a:prstGeom prst="rect">
            <a:avLst/>
          </a:prstGeom>
          <a:solidFill>
            <a:schemeClr val="bg1">
              <a:lumMod val="95000"/>
            </a:schemeClr>
          </a:solid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13" name="Picture 2" descr="Word frequency in titles of all articles with Frequency &gt;= 10 Figure 2... |  Download Scientific Diagram">
            <a:extLst>
              <a:ext uri="{FF2B5EF4-FFF2-40B4-BE49-F238E27FC236}">
                <a16:creationId xmlns:a16="http://schemas.microsoft.com/office/drawing/2014/main" id="{04C2399E-A6FB-D84B-27C7-3924A4A35B76}"/>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9539868" y="4863911"/>
            <a:ext cx="1650003" cy="15940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42">
            <a:extLst>
              <a:ext uri="{FF2B5EF4-FFF2-40B4-BE49-F238E27FC236}">
                <a16:creationId xmlns:a16="http://schemas.microsoft.com/office/drawing/2014/main" id="{27B69FE1-AD2D-7C50-A236-62D10595792B}"/>
              </a:ext>
            </a:extLst>
          </p:cNvPr>
          <p:cNvSpPr txBox="1"/>
          <p:nvPr/>
        </p:nvSpPr>
        <p:spPr>
          <a:xfrm>
            <a:off x="8678413" y="4841199"/>
            <a:ext cx="953286" cy="2314544"/>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150000"/>
              </a:lnSpc>
            </a:pPr>
            <a:r>
              <a:rPr lang="en-US" sz="1400" dirty="0">
                <a:latin typeface="Consolas" panose="020B0609020204030204" pitchFamily="49" charset="0"/>
                <a:cs typeface="Consolas" panose="020B0609020204030204" pitchFamily="49" charset="0"/>
              </a:rPr>
              <a:t>mat</a:t>
            </a:r>
          </a:p>
          <a:p>
            <a:pPr algn="r">
              <a:lnSpc>
                <a:spcPct val="150000"/>
              </a:lnSpc>
            </a:pPr>
            <a:r>
              <a:rPr lang="en-US" dirty="0">
                <a:latin typeface="Consolas" panose="020B0609020204030204" pitchFamily="49" charset="0"/>
                <a:cs typeface="Consolas" panose="020B0609020204030204" pitchFamily="49" charset="0"/>
              </a:rPr>
              <a:t>table</a:t>
            </a:r>
          </a:p>
          <a:p>
            <a:pPr algn="r">
              <a:lnSpc>
                <a:spcPct val="150000"/>
              </a:lnSpc>
            </a:pPr>
            <a:r>
              <a:rPr lang="en-US" dirty="0">
                <a:latin typeface="Consolas" panose="020B0609020204030204" pitchFamily="49" charset="0"/>
                <a:cs typeface="Consolas" panose="020B0609020204030204" pitchFamily="49" charset="0"/>
              </a:rPr>
              <a:t>bed</a:t>
            </a:r>
          </a:p>
          <a:p>
            <a:pPr algn="r">
              <a:lnSpc>
                <a:spcPct val="150000"/>
              </a:lnSpc>
            </a:pPr>
            <a:r>
              <a:rPr lang="en-US" dirty="0">
                <a:latin typeface="Consolas" panose="020B0609020204030204" pitchFamily="49" charset="0"/>
                <a:cs typeface="Consolas" panose="020B0609020204030204" pitchFamily="49" charset="0"/>
              </a:rPr>
              <a:t>desk</a:t>
            </a:r>
          </a:p>
          <a:p>
            <a:pPr algn="r">
              <a:lnSpc>
                <a:spcPct val="150000"/>
              </a:lnSpc>
            </a:pPr>
            <a:r>
              <a:rPr lang="en-US" dirty="0">
                <a:latin typeface="Consolas" panose="020B0609020204030204" pitchFamily="49" charset="0"/>
                <a:cs typeface="Consolas" panose="020B0609020204030204" pitchFamily="49" charset="0"/>
              </a:rPr>
              <a:t>chair</a:t>
            </a:r>
          </a:p>
          <a:p>
            <a:pPr algn="r">
              <a:lnSpc>
                <a:spcPct val="150000"/>
              </a:lnSpc>
            </a:pPr>
            <a:endParaRPr lang="en-US" dirty="0">
              <a:latin typeface="Consolas" panose="020B0609020204030204" pitchFamily="49" charset="0"/>
              <a:cs typeface="Consolas" panose="020B0609020204030204" pitchFamily="49" charset="0"/>
            </a:endParaRPr>
          </a:p>
          <a:p>
            <a:pPr algn="r">
              <a:lnSpc>
                <a:spcPct val="150000"/>
              </a:lnSpc>
            </a:pPr>
            <a:endParaRPr lang="en-US" dirty="0">
              <a:latin typeface="Consolas" panose="020B0609020204030204" pitchFamily="49" charset="0"/>
              <a:cs typeface="Consolas" panose="020B0609020204030204" pitchFamily="49" charset="0"/>
            </a:endParaRPr>
          </a:p>
        </p:txBody>
      </p:sp>
      <p:sp>
        <p:nvSpPr>
          <p:cNvPr id="15" name="TextBox 44">
            <a:extLst>
              <a:ext uri="{FF2B5EF4-FFF2-40B4-BE49-F238E27FC236}">
                <a16:creationId xmlns:a16="http://schemas.microsoft.com/office/drawing/2014/main" id="{5FB1342C-F2EE-690C-1298-6A420DC098B9}"/>
              </a:ext>
            </a:extLst>
          </p:cNvPr>
          <p:cNvSpPr txBox="1"/>
          <p:nvPr/>
        </p:nvSpPr>
        <p:spPr>
          <a:xfrm>
            <a:off x="9991672" y="4581444"/>
            <a:ext cx="858886" cy="307777"/>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dirty="0">
                <a:latin typeface="Corbel" panose="020B0503020204020204" pitchFamily="34" charset="0"/>
              </a:rPr>
              <a:t>P</a:t>
            </a:r>
            <a:r>
              <a:rPr lang="en-US" dirty="0">
                <a:latin typeface="Corbel" panose="020B0503020204020204" pitchFamily="34" charset="0"/>
              </a:rPr>
              <a:t>rob</a:t>
            </a:r>
          </a:p>
        </p:txBody>
      </p:sp>
      <p:sp>
        <p:nvSpPr>
          <p:cNvPr id="16" name="Rounded Rectangle 60">
            <a:extLst>
              <a:ext uri="{FF2B5EF4-FFF2-40B4-BE49-F238E27FC236}">
                <a16:creationId xmlns:a16="http://schemas.microsoft.com/office/drawing/2014/main" id="{13656E03-C3C0-A966-81B3-C093D7A5147B}"/>
              </a:ext>
            </a:extLst>
          </p:cNvPr>
          <p:cNvSpPr/>
          <p:nvPr/>
        </p:nvSpPr>
        <p:spPr>
          <a:xfrm>
            <a:off x="7035915" y="4906582"/>
            <a:ext cx="118033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2865069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15012b9d946_0_1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dirty="0"/>
              <a:t>Bert pre-training</a:t>
            </a:r>
            <a:endParaRPr dirty="0"/>
          </a:p>
        </p:txBody>
      </p:sp>
      <p:sp>
        <p:nvSpPr>
          <p:cNvPr id="105" name="Google Shape;105;g15012b9d946_0_11"/>
          <p:cNvSpPr txBox="1">
            <a:spLocks noGrp="1"/>
          </p:cNvSpPr>
          <p:nvPr>
            <p:ph type="body" idx="1"/>
          </p:nvPr>
        </p:nvSpPr>
        <p:spPr>
          <a:xfrm>
            <a:off x="415600" y="1536633"/>
            <a:ext cx="7154000" cy="4555200"/>
          </a:xfrm>
          <a:prstGeom prst="rect">
            <a:avLst/>
          </a:prstGeom>
        </p:spPr>
        <p:txBody>
          <a:bodyPr spcFirstLastPara="1" wrap="square" lIns="121900" tIns="121900" rIns="121900" bIns="121900" anchor="t" anchorCtr="0">
            <a:normAutofit lnSpcReduction="10000"/>
          </a:bodyPr>
          <a:lstStyle/>
          <a:p>
            <a:pPr marL="0" indent="0">
              <a:buNone/>
            </a:pPr>
            <a:r>
              <a:rPr lang="en" dirty="0"/>
              <a:t>Pre-training BERT:</a:t>
            </a:r>
            <a:endParaRPr dirty="0"/>
          </a:p>
          <a:p>
            <a:pPr indent="-445758">
              <a:buSzPct val="100000"/>
              <a:buChar char="-"/>
            </a:pPr>
            <a:r>
              <a:rPr lang="en" dirty="0"/>
              <a:t>Task #1: </a:t>
            </a:r>
            <a:r>
              <a:rPr lang="en" b="1" dirty="0">
                <a:solidFill>
                  <a:schemeClr val="accent1"/>
                </a:solidFill>
              </a:rPr>
              <a:t>Masked Language Model(MLM)</a:t>
            </a:r>
            <a:endParaRPr b="1" dirty="0">
              <a:solidFill>
                <a:schemeClr val="accent1"/>
              </a:solidFill>
            </a:endParaRPr>
          </a:p>
          <a:p>
            <a:pPr lvl="1" indent="-414432">
              <a:buSzPct val="100000"/>
              <a:buChar char="-"/>
            </a:pPr>
            <a:r>
              <a:rPr lang="en" dirty="0"/>
              <a:t>Inputs: The [Mask1] Hopkins University is located in [Mask2] city (E)</a:t>
            </a:r>
            <a:endParaRPr dirty="0"/>
          </a:p>
          <a:p>
            <a:pPr lvl="1" indent="-414432">
              <a:buSzPct val="100000"/>
              <a:buChar char="-"/>
            </a:pPr>
            <a:r>
              <a:rPr lang="en" dirty="0"/>
              <a:t>Outputs: [Mask1] = Johns, [Mask2] = Baltimore (C, T)</a:t>
            </a:r>
            <a:endParaRPr dirty="0"/>
          </a:p>
          <a:p>
            <a:pPr lvl="1" indent="-414432">
              <a:buSzPct val="100000"/>
              <a:buChar char="-"/>
            </a:pPr>
            <a:r>
              <a:rPr lang="en" dirty="0"/>
              <a:t>=&gt; Helps understand bi-directional context</a:t>
            </a:r>
            <a:endParaRPr dirty="0"/>
          </a:p>
          <a:p>
            <a:pPr indent="-445758">
              <a:buSzPct val="100000"/>
              <a:buChar char="-"/>
            </a:pPr>
            <a:r>
              <a:rPr lang="en" dirty="0"/>
              <a:t>Task #2: </a:t>
            </a:r>
            <a:r>
              <a:rPr lang="en" b="1" dirty="0">
                <a:solidFill>
                  <a:schemeClr val="accent1"/>
                </a:solidFill>
              </a:rPr>
              <a:t>Next Sentence Prediction(NSP)</a:t>
            </a:r>
            <a:endParaRPr b="1" dirty="0">
              <a:solidFill>
                <a:schemeClr val="accent1"/>
              </a:solidFill>
            </a:endParaRPr>
          </a:p>
          <a:p>
            <a:pPr lvl="1" indent="-414432">
              <a:buSzPct val="100000"/>
              <a:buChar char="-"/>
            </a:pPr>
            <a:r>
              <a:rPr lang="en" dirty="0"/>
              <a:t>Inputs:</a:t>
            </a:r>
            <a:endParaRPr dirty="0"/>
          </a:p>
          <a:p>
            <a:pPr lvl="2" indent="-414432">
              <a:buSzPct val="100000"/>
              <a:buChar char="-"/>
            </a:pPr>
            <a:r>
              <a:rPr lang="en" dirty="0"/>
              <a:t>A: Johns Hopkins is a university (E)</a:t>
            </a:r>
            <a:endParaRPr dirty="0"/>
          </a:p>
          <a:p>
            <a:pPr lvl="2" indent="-414432">
              <a:buSzPct val="100000"/>
              <a:buChar char="-"/>
            </a:pPr>
            <a:r>
              <a:rPr lang="en" dirty="0"/>
              <a:t>B: It is located in Baltimore city (E)</a:t>
            </a:r>
            <a:endParaRPr dirty="0"/>
          </a:p>
          <a:p>
            <a:pPr lvl="1" indent="-414432">
              <a:buSzPct val="100000"/>
              <a:buChar char="-"/>
            </a:pPr>
            <a:r>
              <a:rPr lang="en" dirty="0"/>
              <a:t>Outputs:</a:t>
            </a:r>
            <a:endParaRPr dirty="0"/>
          </a:p>
          <a:p>
            <a:pPr lvl="2" indent="-414432">
              <a:buSzPct val="100000"/>
              <a:buChar char="-"/>
            </a:pPr>
            <a:r>
              <a:rPr lang="en" dirty="0"/>
              <a:t>Yes: Sentence B follows sentence A (C = 1)</a:t>
            </a:r>
            <a:endParaRPr dirty="0"/>
          </a:p>
          <a:p>
            <a:pPr lvl="1" indent="-414432">
              <a:buSzPct val="100000"/>
              <a:buChar char="-"/>
            </a:pPr>
            <a:r>
              <a:rPr lang="en" dirty="0"/>
              <a:t>=&gt; Help understand context across different sentences</a:t>
            </a:r>
            <a:endParaRPr dirty="0"/>
          </a:p>
          <a:p>
            <a:pPr indent="-445758">
              <a:buSzPct val="100000"/>
              <a:buChar char="-"/>
            </a:pPr>
            <a:r>
              <a:rPr lang="en" dirty="0"/>
              <a:t>Jointly training by soft-max layer and cross-entropy</a:t>
            </a:r>
            <a:endParaRPr dirty="0"/>
          </a:p>
        </p:txBody>
      </p:sp>
      <p:sp>
        <p:nvSpPr>
          <p:cNvPr id="106" name="Google Shape;106;g15012b9d946_0_1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Pts val="1000"/>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Tx/>
                <a:buNone/>
                <a:tabLst/>
                <a:defRPr/>
              </a:pPr>
              <a:t>60</a:t>
            </a:fld>
            <a:endParaRPr kumimoji="0"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107" name="Google Shape;107;g15012b9d946_0_11"/>
          <p:cNvSpPr txBox="1">
            <a:spLocks noGrp="1"/>
          </p:cNvSpPr>
          <p:nvPr>
            <p:ph type="body" idx="2"/>
          </p:nvPr>
        </p:nvSpPr>
        <p:spPr>
          <a:xfrm>
            <a:off x="124207" y="6261289"/>
            <a:ext cx="4206800" cy="605200"/>
          </a:xfrm>
          <a:prstGeom prst="rect">
            <a:avLst/>
          </a:prstGeom>
          <a:noFill/>
          <a:ln>
            <a:noFill/>
          </a:ln>
        </p:spPr>
        <p:txBody>
          <a:bodyPr spcFirstLastPara="1" wrap="square" lIns="121900" tIns="121900" rIns="121900" bIns="121900" anchor="t" anchorCtr="0">
            <a:normAutofit fontScale="55000" lnSpcReduction="20000"/>
          </a:bodyPr>
          <a:lstStyle/>
          <a:p>
            <a:pPr marL="0" indent="0">
              <a:spcAft>
                <a:spcPts val="1600"/>
              </a:spcAft>
              <a:buSzPts val="2000"/>
              <a:buNone/>
            </a:pPr>
            <a:r>
              <a:rPr lang="en"/>
              <a:t>✍️: Ha, Isabel</a:t>
            </a:r>
            <a:endParaRPr/>
          </a:p>
        </p:txBody>
      </p:sp>
      <p:pic>
        <p:nvPicPr>
          <p:cNvPr id="4" name="图片 3">
            <a:extLst>
              <a:ext uri="{FF2B5EF4-FFF2-40B4-BE49-F238E27FC236}">
                <a16:creationId xmlns:a16="http://schemas.microsoft.com/office/drawing/2014/main" id="{D2DBEA02-D1B4-EB41-2A61-C18607B3DCF6}"/>
              </a:ext>
            </a:extLst>
          </p:cNvPr>
          <p:cNvPicPr>
            <a:picLocks noChangeAspect="1"/>
          </p:cNvPicPr>
          <p:nvPr/>
        </p:nvPicPr>
        <p:blipFill>
          <a:blip r:embed="rId3"/>
          <a:stretch>
            <a:fillRect/>
          </a:stretch>
        </p:blipFill>
        <p:spPr>
          <a:xfrm>
            <a:off x="7081822" y="1714500"/>
            <a:ext cx="5110177" cy="3256995"/>
          </a:xfrm>
          <a:prstGeom prst="rect">
            <a:avLst/>
          </a:prstGeom>
        </p:spPr>
      </p:pic>
      <p:sp>
        <p:nvSpPr>
          <p:cNvPr id="5" name="矩形: 圆角 4">
            <a:extLst>
              <a:ext uri="{FF2B5EF4-FFF2-40B4-BE49-F238E27FC236}">
                <a16:creationId xmlns:a16="http://schemas.microsoft.com/office/drawing/2014/main" id="{B0B2FAB0-A76B-A464-2A52-D1F6C4C40986}"/>
              </a:ext>
            </a:extLst>
          </p:cNvPr>
          <p:cNvSpPr/>
          <p:nvPr/>
        </p:nvSpPr>
        <p:spPr>
          <a:xfrm>
            <a:off x="735225" y="3394004"/>
            <a:ext cx="6346597" cy="262505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2934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15012b9d946_0_2"/>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ltLang="zh-CN" dirty="0"/>
              <a:t>Bert pre-training: putting together</a:t>
            </a:r>
            <a:endParaRPr dirty="0"/>
          </a:p>
        </p:txBody>
      </p:sp>
      <p:sp>
        <p:nvSpPr>
          <p:cNvPr id="95" name="Google Shape;95;g15012b9d946_0_2"/>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Input Embeddings:</a:t>
            </a:r>
            <a:endParaRPr/>
          </a:p>
          <a:p>
            <a:pPr>
              <a:buChar char="-"/>
            </a:pPr>
            <a:r>
              <a:rPr lang="en" b="1">
                <a:solidFill>
                  <a:schemeClr val="accent1"/>
                </a:solidFill>
              </a:rPr>
              <a:t>Token</a:t>
            </a:r>
            <a:r>
              <a:rPr lang="en"/>
              <a:t> Embeddings: pre-trained token vocabs (“WordPleces”: 30K vocabs/tokens)</a:t>
            </a:r>
            <a:endParaRPr/>
          </a:p>
          <a:p>
            <a:pPr lvl="1">
              <a:buChar char="-"/>
            </a:pPr>
            <a:r>
              <a:rPr lang="en"/>
              <a:t>[CLS]: token beginning sentence, [SEP]: token ending sentence, [PAD]: padding token</a:t>
            </a:r>
            <a:endParaRPr/>
          </a:p>
          <a:p>
            <a:pPr>
              <a:buChar char="-"/>
            </a:pPr>
            <a:r>
              <a:rPr lang="en" b="1">
                <a:solidFill>
                  <a:schemeClr val="accent1"/>
                </a:solidFill>
              </a:rPr>
              <a:t>Segment</a:t>
            </a:r>
            <a:r>
              <a:rPr lang="en"/>
              <a:t> Embedding: sentence number encoder to vectors</a:t>
            </a:r>
            <a:endParaRPr/>
          </a:p>
          <a:p>
            <a:pPr>
              <a:buChar char="-"/>
            </a:pPr>
            <a:r>
              <a:rPr lang="en" b="1">
                <a:solidFill>
                  <a:schemeClr val="accent1"/>
                </a:solidFill>
              </a:rPr>
              <a:t>Position</a:t>
            </a:r>
            <a:r>
              <a:rPr lang="en"/>
              <a:t> Embedding: position of words within that sentence</a:t>
            </a:r>
            <a:endParaRPr/>
          </a:p>
          <a:p>
            <a:pPr>
              <a:buChar char="-"/>
            </a:pPr>
            <a:r>
              <a:rPr lang="en"/>
              <a:t>=&gt; Preserve </a:t>
            </a:r>
            <a:r>
              <a:rPr lang="en" b="1"/>
              <a:t>ordering</a:t>
            </a:r>
            <a:r>
              <a:rPr lang="en"/>
              <a:t> sentence inputs for BERT =&gt; Robust across downstream tasks</a:t>
            </a:r>
            <a:endParaRPr/>
          </a:p>
        </p:txBody>
      </p:sp>
      <p:sp>
        <p:nvSpPr>
          <p:cNvPr id="96" name="Google Shape;96;g15012b9d946_0_2"/>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buSzPts val="1000"/>
            </a:pPr>
            <a:fld id="{00000000-1234-1234-1234-123412341234}" type="slidenum">
              <a:rPr lang="en" kern="0">
                <a:solidFill>
                  <a:srgbClr val="595959"/>
                </a:solidFill>
                <a:latin typeface="Arial"/>
                <a:cs typeface="Arial"/>
                <a:sym typeface="Arial"/>
              </a:rPr>
              <a:pPr defTabSz="1219170">
                <a:buClr>
                  <a:srgbClr val="000000"/>
                </a:buClr>
                <a:buSzPts val="1000"/>
              </a:pPr>
              <a:t>61</a:t>
            </a:fld>
            <a:endParaRPr kern="0">
              <a:solidFill>
                <a:srgbClr val="595959"/>
              </a:solidFill>
              <a:latin typeface="Arial"/>
              <a:cs typeface="Arial"/>
              <a:sym typeface="Arial"/>
            </a:endParaRPr>
          </a:p>
        </p:txBody>
      </p:sp>
      <p:pic>
        <p:nvPicPr>
          <p:cNvPr id="97" name="Google Shape;97;g15012b9d946_0_2"/>
          <p:cNvPicPr preferRelativeResize="0"/>
          <p:nvPr/>
        </p:nvPicPr>
        <p:blipFill>
          <a:blip r:embed="rId3">
            <a:alphaModFix/>
          </a:blip>
          <a:stretch>
            <a:fillRect/>
          </a:stretch>
        </p:blipFill>
        <p:spPr>
          <a:xfrm>
            <a:off x="2448800" y="4066193"/>
            <a:ext cx="7294400" cy="2282307"/>
          </a:xfrm>
          <a:prstGeom prst="rect">
            <a:avLst/>
          </a:prstGeom>
          <a:noFill/>
          <a:ln>
            <a:noFill/>
          </a:ln>
        </p:spPr>
      </p:pic>
      <p:sp>
        <p:nvSpPr>
          <p:cNvPr id="98" name="Google Shape;98;g15012b9d946_0_2"/>
          <p:cNvSpPr txBox="1">
            <a:spLocks noGrp="1"/>
          </p:cNvSpPr>
          <p:nvPr>
            <p:ph type="body" idx="2"/>
          </p:nvPr>
        </p:nvSpPr>
        <p:spPr>
          <a:xfrm>
            <a:off x="124207" y="6261289"/>
            <a:ext cx="4206800" cy="605200"/>
          </a:xfrm>
          <a:prstGeom prst="rect">
            <a:avLst/>
          </a:prstGeom>
          <a:noFill/>
          <a:ln>
            <a:noFill/>
          </a:ln>
        </p:spPr>
        <p:txBody>
          <a:bodyPr spcFirstLastPara="1" wrap="square" lIns="121900" tIns="121900" rIns="121900" bIns="121900" anchor="t" anchorCtr="0">
            <a:normAutofit fontScale="55000" lnSpcReduction="20000"/>
          </a:bodyPr>
          <a:lstStyle/>
          <a:p>
            <a:pPr marL="0" indent="0">
              <a:spcAft>
                <a:spcPts val="1600"/>
              </a:spcAft>
              <a:buSzPts val="2000"/>
              <a:buNone/>
            </a:pPr>
            <a:r>
              <a:rPr lang="en"/>
              <a:t>✍️: Ha, Isabel</a:t>
            </a:r>
            <a:endParaRPr/>
          </a:p>
        </p:txBody>
      </p:sp>
      <p:sp>
        <p:nvSpPr>
          <p:cNvPr id="99" name="Google Shape;99;g15012b9d946_0_2"/>
          <p:cNvSpPr txBox="1"/>
          <p:nvPr/>
        </p:nvSpPr>
        <p:spPr>
          <a:xfrm>
            <a:off x="2448800" y="6348500"/>
            <a:ext cx="7294400" cy="430847"/>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200" i="1" kern="0">
                <a:solidFill>
                  <a:srgbClr val="000000"/>
                </a:solidFill>
                <a:latin typeface="Corbel"/>
                <a:ea typeface="Corbel"/>
                <a:cs typeface="Corbel"/>
                <a:sym typeface="Corbel"/>
              </a:rPr>
              <a:t>Jacob, 2018. BERT: Pre-training of Deep Bidirectional Transformers for Language Understanding</a:t>
            </a:r>
            <a:endParaRPr sz="1200" i="1" kern="0">
              <a:solidFill>
                <a:srgbClr val="000000"/>
              </a:solidFill>
              <a:latin typeface="Corbel"/>
              <a:ea typeface="Corbel"/>
              <a:cs typeface="Corbel"/>
              <a:sym typeface="Corbel"/>
            </a:endParaRPr>
          </a:p>
        </p:txBody>
      </p:sp>
    </p:spTree>
    <p:extLst>
      <p:ext uri="{BB962C8B-B14F-4D97-AF65-F5344CB8AC3E}">
        <p14:creationId xmlns:p14="http://schemas.microsoft.com/office/powerpoint/2010/main" val="7886187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145A655-2BAA-768C-9AED-795F6539BB8C}"/>
              </a:ext>
            </a:extLst>
          </p:cNvPr>
          <p:cNvSpPr>
            <a:spLocks noGrp="1"/>
          </p:cNvSpPr>
          <p:nvPr>
            <p:ph type="sldNum" sz="quarter" idx="12"/>
          </p:nvPr>
        </p:nvSpPr>
        <p:spPr/>
        <p:txBody>
          <a:bodyPr/>
          <a:lstStyle/>
          <a:p>
            <a:fld id="{494B4E53-BCCB-BE4E-A28A-722B6992CCD5}" type="slidenum">
              <a:rPr lang="en-US" smtClean="0"/>
              <a:pPr/>
              <a:t>62</a:t>
            </a:fld>
            <a:endParaRPr lang="en-US" dirty="0"/>
          </a:p>
        </p:txBody>
      </p:sp>
      <p:sp>
        <p:nvSpPr>
          <p:cNvPr id="9" name="Google Shape;94;g15012b9d946_0_2">
            <a:extLst>
              <a:ext uri="{FF2B5EF4-FFF2-40B4-BE49-F238E27FC236}">
                <a16:creationId xmlns:a16="http://schemas.microsoft.com/office/drawing/2014/main" id="{68FFA9D0-789E-6532-314C-BF8EA5E84CE2}"/>
              </a:ext>
            </a:extLst>
          </p:cNvPr>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r>
              <a:rPr lang="en" altLang="zh-CN" dirty="0"/>
              <a:t>Bert pre-training: putting together</a:t>
            </a:r>
            <a:endParaRPr dirty="0"/>
          </a:p>
        </p:txBody>
      </p:sp>
      <p:pic>
        <p:nvPicPr>
          <p:cNvPr id="13" name="图片 12">
            <a:extLst>
              <a:ext uri="{FF2B5EF4-FFF2-40B4-BE49-F238E27FC236}">
                <a16:creationId xmlns:a16="http://schemas.microsoft.com/office/drawing/2014/main" id="{2624076F-4BA0-7E97-CBF2-079FFDAB5316}"/>
              </a:ext>
            </a:extLst>
          </p:cNvPr>
          <p:cNvPicPr>
            <a:picLocks noChangeAspect="1"/>
          </p:cNvPicPr>
          <p:nvPr/>
        </p:nvPicPr>
        <p:blipFill>
          <a:blip r:embed="rId2"/>
          <a:stretch>
            <a:fillRect/>
          </a:stretch>
        </p:blipFill>
        <p:spPr>
          <a:xfrm>
            <a:off x="415600" y="1856130"/>
            <a:ext cx="7956043" cy="3466325"/>
          </a:xfrm>
          <a:prstGeom prst="rect">
            <a:avLst/>
          </a:prstGeom>
        </p:spPr>
      </p:pic>
      <p:pic>
        <p:nvPicPr>
          <p:cNvPr id="14" name="Google Shape;108;g15012b9d946_0_11">
            <a:extLst>
              <a:ext uri="{FF2B5EF4-FFF2-40B4-BE49-F238E27FC236}">
                <a16:creationId xmlns:a16="http://schemas.microsoft.com/office/drawing/2014/main" id="{CE4CA043-9B59-FC42-FE72-1C97F58C28D1}"/>
              </a:ext>
            </a:extLst>
          </p:cNvPr>
          <p:cNvPicPr preferRelativeResize="0"/>
          <p:nvPr/>
        </p:nvPicPr>
        <p:blipFill>
          <a:blip r:embed="rId3">
            <a:alphaModFix/>
          </a:blip>
          <a:stretch>
            <a:fillRect/>
          </a:stretch>
        </p:blipFill>
        <p:spPr>
          <a:xfrm>
            <a:off x="8761988" y="1850055"/>
            <a:ext cx="3155100" cy="2972341"/>
          </a:xfrm>
          <a:prstGeom prst="rect">
            <a:avLst/>
          </a:prstGeom>
          <a:noFill/>
          <a:ln>
            <a:noFill/>
          </a:ln>
        </p:spPr>
      </p:pic>
      <p:sp>
        <p:nvSpPr>
          <p:cNvPr id="15" name="Google Shape;109;g15012b9d946_0_11">
            <a:extLst>
              <a:ext uri="{FF2B5EF4-FFF2-40B4-BE49-F238E27FC236}">
                <a16:creationId xmlns:a16="http://schemas.microsoft.com/office/drawing/2014/main" id="{885965A0-21E7-9CEA-14D0-09686D2F93E1}"/>
              </a:ext>
            </a:extLst>
          </p:cNvPr>
          <p:cNvSpPr txBox="1"/>
          <p:nvPr/>
        </p:nvSpPr>
        <p:spPr>
          <a:xfrm>
            <a:off x="8683226" y="4860755"/>
            <a:ext cx="3312600" cy="461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900" i="1">
                <a:latin typeface="Corbel"/>
                <a:ea typeface="Corbel"/>
                <a:cs typeface="Corbel"/>
                <a:sym typeface="Corbel"/>
              </a:rPr>
              <a:t>Jacob, 2018. BERT: Pre-training of Deep Bidirectional Transformers for Language Understanding</a:t>
            </a:r>
            <a:endParaRPr sz="900" i="1">
              <a:latin typeface="Corbel"/>
              <a:ea typeface="Corbel"/>
              <a:cs typeface="Corbel"/>
              <a:sym typeface="Corbel"/>
            </a:endParaRPr>
          </a:p>
        </p:txBody>
      </p:sp>
    </p:spTree>
    <p:extLst>
      <p:ext uri="{BB962C8B-B14F-4D97-AF65-F5344CB8AC3E}">
        <p14:creationId xmlns:p14="http://schemas.microsoft.com/office/powerpoint/2010/main" val="1941181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DE1EA-0BC5-E510-419B-72434B70626F}"/>
              </a:ext>
            </a:extLst>
          </p:cNvPr>
          <p:cNvSpPr>
            <a:spLocks noGrp="1"/>
          </p:cNvSpPr>
          <p:nvPr>
            <p:ph type="title"/>
          </p:nvPr>
        </p:nvSpPr>
        <p:spPr/>
        <p:txBody>
          <a:bodyPr>
            <a:normAutofit fontScale="90000"/>
          </a:bodyPr>
          <a:lstStyle/>
          <a:p>
            <a:r>
              <a:rPr lang="en-US" altLang="zh-CN" dirty="0"/>
              <a:t>Bert</a:t>
            </a:r>
            <a:r>
              <a:rPr lang="zh-CN" altLang="en-US" dirty="0"/>
              <a:t>支持</a:t>
            </a:r>
            <a:r>
              <a:rPr lang="en-US" altLang="zh-CN" dirty="0"/>
              <a:t>fine-tuning</a:t>
            </a:r>
            <a:endParaRPr lang="zh-CN" altLang="en-US" dirty="0"/>
          </a:p>
        </p:txBody>
      </p:sp>
      <p:sp>
        <p:nvSpPr>
          <p:cNvPr id="4" name="灯片编号占位符 3">
            <a:extLst>
              <a:ext uri="{FF2B5EF4-FFF2-40B4-BE49-F238E27FC236}">
                <a16:creationId xmlns:a16="http://schemas.microsoft.com/office/drawing/2014/main" id="{DF6C3522-5B1C-18F5-D39C-EA14030E3605}"/>
              </a:ext>
            </a:extLst>
          </p:cNvPr>
          <p:cNvSpPr>
            <a:spLocks noGrp="1"/>
          </p:cNvSpPr>
          <p:nvPr>
            <p:ph type="sldNum" idx="12"/>
          </p:nvPr>
        </p:nvSpPr>
        <p:spPr/>
        <p:txBody>
          <a:bodyPr/>
          <a:lstStyle/>
          <a:p>
            <a:fld id="{00000000-1234-1234-1234-123412341234}" type="slidenum">
              <a:rPr lang="en" smtClean="0"/>
              <a:pPr/>
              <a:t>63</a:t>
            </a:fld>
            <a:endParaRPr lang="en"/>
          </a:p>
        </p:txBody>
      </p:sp>
      <p:pic>
        <p:nvPicPr>
          <p:cNvPr id="9" name="图片 8">
            <a:extLst>
              <a:ext uri="{FF2B5EF4-FFF2-40B4-BE49-F238E27FC236}">
                <a16:creationId xmlns:a16="http://schemas.microsoft.com/office/drawing/2014/main" id="{1F6E06AA-EF3E-55D1-245B-E8938E228682}"/>
              </a:ext>
            </a:extLst>
          </p:cNvPr>
          <p:cNvPicPr>
            <a:picLocks noChangeAspect="1"/>
          </p:cNvPicPr>
          <p:nvPr/>
        </p:nvPicPr>
        <p:blipFill>
          <a:blip r:embed="rId2"/>
          <a:stretch>
            <a:fillRect/>
          </a:stretch>
        </p:blipFill>
        <p:spPr>
          <a:xfrm>
            <a:off x="1339469" y="2104008"/>
            <a:ext cx="9513061" cy="3317997"/>
          </a:xfrm>
          <a:prstGeom prst="rect">
            <a:avLst/>
          </a:prstGeom>
        </p:spPr>
      </p:pic>
      <p:sp>
        <p:nvSpPr>
          <p:cNvPr id="10" name="文本框 9">
            <a:extLst>
              <a:ext uri="{FF2B5EF4-FFF2-40B4-BE49-F238E27FC236}">
                <a16:creationId xmlns:a16="http://schemas.microsoft.com/office/drawing/2014/main" id="{3D5089BC-E83B-0A51-3F01-418E79FFADB1}"/>
              </a:ext>
            </a:extLst>
          </p:cNvPr>
          <p:cNvSpPr txBox="1"/>
          <p:nvPr/>
        </p:nvSpPr>
        <p:spPr>
          <a:xfrm>
            <a:off x="1339469" y="1734676"/>
            <a:ext cx="5211683" cy="369332"/>
          </a:xfrm>
          <a:prstGeom prst="rect">
            <a:avLst/>
          </a:prstGeom>
          <a:noFill/>
        </p:spPr>
        <p:txBody>
          <a:bodyPr wrap="none" rtlCol="0">
            <a:spAutoFit/>
          </a:bodyPr>
          <a:lstStyle/>
          <a:p>
            <a:r>
              <a:rPr lang="en-US" altLang="zh-CN" dirty="0"/>
              <a:t>Pre-training model</a:t>
            </a:r>
            <a:r>
              <a:rPr lang="zh-CN" altLang="en-US" dirty="0"/>
              <a:t>应用到下游任务的方法有两种：</a:t>
            </a:r>
            <a:endParaRPr lang="en-US" altLang="zh-CN" dirty="0"/>
          </a:p>
        </p:txBody>
      </p:sp>
    </p:spTree>
    <p:extLst>
      <p:ext uri="{BB962C8B-B14F-4D97-AF65-F5344CB8AC3E}">
        <p14:creationId xmlns:p14="http://schemas.microsoft.com/office/powerpoint/2010/main" val="3480285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BCD48-A091-C32B-DCFF-8BB4289C0BF5}"/>
              </a:ext>
            </a:extLst>
          </p:cNvPr>
          <p:cNvSpPr>
            <a:spLocks noGrp="1"/>
          </p:cNvSpPr>
          <p:nvPr>
            <p:ph type="title"/>
          </p:nvPr>
        </p:nvSpPr>
        <p:spPr/>
        <p:txBody>
          <a:bodyPr/>
          <a:lstStyle/>
          <a:p>
            <a:r>
              <a:rPr lang="en-US" altLang="zh-CN" dirty="0"/>
              <a:t>Fine-tuning Bert</a:t>
            </a:r>
            <a:endParaRPr lang="zh-CN" altLang="en-US" dirty="0"/>
          </a:p>
        </p:txBody>
      </p:sp>
      <p:pic>
        <p:nvPicPr>
          <p:cNvPr id="6" name="内容占位符 5">
            <a:extLst>
              <a:ext uri="{FF2B5EF4-FFF2-40B4-BE49-F238E27FC236}">
                <a16:creationId xmlns:a16="http://schemas.microsoft.com/office/drawing/2014/main" id="{451E0E98-84CA-DD47-7F8C-5DE893D7C873}"/>
              </a:ext>
            </a:extLst>
          </p:cNvPr>
          <p:cNvPicPr>
            <a:picLocks noGrp="1" noChangeAspect="1"/>
          </p:cNvPicPr>
          <p:nvPr>
            <p:ph idx="1"/>
          </p:nvPr>
        </p:nvPicPr>
        <p:blipFill>
          <a:blip r:embed="rId2"/>
          <a:stretch>
            <a:fillRect/>
          </a:stretch>
        </p:blipFill>
        <p:spPr>
          <a:xfrm>
            <a:off x="2437890" y="1872179"/>
            <a:ext cx="7316221" cy="3972479"/>
          </a:xfrm>
        </p:spPr>
      </p:pic>
      <p:sp>
        <p:nvSpPr>
          <p:cNvPr id="4" name="灯片编号占位符 3">
            <a:extLst>
              <a:ext uri="{FF2B5EF4-FFF2-40B4-BE49-F238E27FC236}">
                <a16:creationId xmlns:a16="http://schemas.microsoft.com/office/drawing/2014/main" id="{0C156F73-58DD-B4E8-E379-BF1F93FBBDC5}"/>
              </a:ext>
            </a:extLst>
          </p:cNvPr>
          <p:cNvSpPr>
            <a:spLocks noGrp="1"/>
          </p:cNvSpPr>
          <p:nvPr>
            <p:ph type="sldNum" sz="quarter" idx="12"/>
          </p:nvPr>
        </p:nvSpPr>
        <p:spPr/>
        <p:txBody>
          <a:bodyPr/>
          <a:lstStyle/>
          <a:p>
            <a:fld id="{494B4E53-BCCB-BE4E-A28A-722B6992CCD5}" type="slidenum">
              <a:rPr lang="en-US" smtClean="0"/>
              <a:pPr/>
              <a:t>64</a:t>
            </a:fld>
            <a:endParaRPr lang="en-US" dirty="0"/>
          </a:p>
        </p:txBody>
      </p:sp>
    </p:spTree>
    <p:extLst>
      <p:ext uri="{BB962C8B-B14F-4D97-AF65-F5344CB8AC3E}">
        <p14:creationId xmlns:p14="http://schemas.microsoft.com/office/powerpoint/2010/main" val="2742942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BCD48-A091-C32B-DCFF-8BB4289C0BF5}"/>
              </a:ext>
            </a:extLst>
          </p:cNvPr>
          <p:cNvSpPr>
            <a:spLocks noGrp="1"/>
          </p:cNvSpPr>
          <p:nvPr>
            <p:ph type="title"/>
          </p:nvPr>
        </p:nvSpPr>
        <p:spPr/>
        <p:txBody>
          <a:bodyPr/>
          <a:lstStyle/>
          <a:p>
            <a:r>
              <a:rPr lang="en-US" altLang="zh-CN" dirty="0"/>
              <a:t>Fine-tuning Bert</a:t>
            </a:r>
            <a:endParaRPr lang="zh-CN" altLang="en-US" dirty="0"/>
          </a:p>
        </p:txBody>
      </p:sp>
      <p:sp>
        <p:nvSpPr>
          <p:cNvPr id="4" name="灯片编号占位符 3">
            <a:extLst>
              <a:ext uri="{FF2B5EF4-FFF2-40B4-BE49-F238E27FC236}">
                <a16:creationId xmlns:a16="http://schemas.microsoft.com/office/drawing/2014/main" id="{0C156F73-58DD-B4E8-E379-BF1F93FBBDC5}"/>
              </a:ext>
            </a:extLst>
          </p:cNvPr>
          <p:cNvSpPr>
            <a:spLocks noGrp="1"/>
          </p:cNvSpPr>
          <p:nvPr>
            <p:ph type="sldNum" sz="quarter" idx="12"/>
          </p:nvPr>
        </p:nvSpPr>
        <p:spPr/>
        <p:txBody>
          <a:bodyPr/>
          <a:lstStyle/>
          <a:p>
            <a:fld id="{494B4E53-BCCB-BE4E-A28A-722B6992CCD5}" type="slidenum">
              <a:rPr lang="en-US" smtClean="0"/>
              <a:pPr/>
              <a:t>65</a:t>
            </a:fld>
            <a:endParaRPr lang="en-US" dirty="0"/>
          </a:p>
        </p:txBody>
      </p:sp>
      <p:pic>
        <p:nvPicPr>
          <p:cNvPr id="10" name="内容占位符 9">
            <a:extLst>
              <a:ext uri="{FF2B5EF4-FFF2-40B4-BE49-F238E27FC236}">
                <a16:creationId xmlns:a16="http://schemas.microsoft.com/office/drawing/2014/main" id="{E1AC2FB6-6CB3-AEB9-E971-85FB4A874645}"/>
              </a:ext>
            </a:extLst>
          </p:cNvPr>
          <p:cNvPicPr>
            <a:picLocks noGrp="1" noChangeAspect="1"/>
          </p:cNvPicPr>
          <p:nvPr>
            <p:ph idx="1"/>
          </p:nvPr>
        </p:nvPicPr>
        <p:blipFill>
          <a:blip r:embed="rId2"/>
          <a:stretch>
            <a:fillRect/>
          </a:stretch>
        </p:blipFill>
        <p:spPr>
          <a:xfrm>
            <a:off x="2495048" y="1624494"/>
            <a:ext cx="7201905" cy="4467849"/>
          </a:xfrm>
        </p:spPr>
      </p:pic>
    </p:spTree>
    <p:extLst>
      <p:ext uri="{BB962C8B-B14F-4D97-AF65-F5344CB8AC3E}">
        <p14:creationId xmlns:p14="http://schemas.microsoft.com/office/powerpoint/2010/main" val="1435712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1501cc781cf_0_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GLUE Results</a:t>
            </a:r>
            <a:endParaRPr dirty="0"/>
          </a:p>
        </p:txBody>
      </p:sp>
      <p:sp>
        <p:nvSpPr>
          <p:cNvPr id="135" name="Google Shape;135;g1501cc781cf_0_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pPr>
              <a:buClr>
                <a:srgbClr val="000000"/>
              </a:buClr>
              <a:buSzPts val="1000"/>
            </a:pPr>
            <a:fld id="{00000000-1234-1234-1234-123412341234}" type="slidenum">
              <a:rPr lang="en"/>
              <a:pPr>
                <a:buClr>
                  <a:srgbClr val="000000"/>
                </a:buClr>
                <a:buSzPts val="1000"/>
              </a:pPr>
              <a:t>66</a:t>
            </a:fld>
            <a:endParaRPr/>
          </a:p>
        </p:txBody>
      </p:sp>
      <p:sp>
        <p:nvSpPr>
          <p:cNvPr id="136" name="Google Shape;136;g1501cc781cf_0_0"/>
          <p:cNvSpPr txBox="1">
            <a:spLocks noGrp="1"/>
          </p:cNvSpPr>
          <p:nvPr>
            <p:ph type="body" idx="2"/>
          </p:nvPr>
        </p:nvSpPr>
        <p:spPr>
          <a:xfrm>
            <a:off x="124207" y="6261289"/>
            <a:ext cx="4206800" cy="605200"/>
          </a:xfrm>
          <a:prstGeom prst="rect">
            <a:avLst/>
          </a:prstGeom>
        </p:spPr>
        <p:txBody>
          <a:bodyPr spcFirstLastPara="1" vert="horz" wrap="square" lIns="121900" tIns="121900" rIns="121900" bIns="121900" rtlCol="0" anchor="t" anchorCtr="0">
            <a:normAutofit fontScale="77500" lnSpcReduction="20000"/>
          </a:bodyPr>
          <a:lstStyle/>
          <a:p>
            <a:pPr marL="0" indent="0">
              <a:spcAft>
                <a:spcPts val="1600"/>
              </a:spcAft>
              <a:buNone/>
            </a:pPr>
            <a:r>
              <a:rPr lang="en"/>
              <a:t>✍️: Ha, Isabel</a:t>
            </a:r>
            <a:endParaRPr/>
          </a:p>
        </p:txBody>
      </p:sp>
      <p:pic>
        <p:nvPicPr>
          <p:cNvPr id="137" name="Google Shape;137;g1501cc781cf_0_0"/>
          <p:cNvPicPr preferRelativeResize="0"/>
          <p:nvPr/>
        </p:nvPicPr>
        <p:blipFill>
          <a:blip r:embed="rId3">
            <a:alphaModFix/>
          </a:blip>
          <a:stretch>
            <a:fillRect/>
          </a:stretch>
        </p:blipFill>
        <p:spPr>
          <a:xfrm>
            <a:off x="1410295" y="2826792"/>
            <a:ext cx="9371409" cy="2373300"/>
          </a:xfrm>
          <a:prstGeom prst="rect">
            <a:avLst/>
          </a:prstGeom>
          <a:noFill/>
          <a:ln>
            <a:noFill/>
          </a:ln>
        </p:spPr>
      </p:pic>
      <p:sp>
        <p:nvSpPr>
          <p:cNvPr id="138" name="Google Shape;138;g1501cc781cf_0_0"/>
          <p:cNvSpPr txBox="1"/>
          <p:nvPr/>
        </p:nvSpPr>
        <p:spPr>
          <a:xfrm>
            <a:off x="691468" y="5515267"/>
            <a:ext cx="10934400" cy="430847"/>
          </a:xfrm>
          <a:prstGeom prst="rect">
            <a:avLst/>
          </a:prstGeom>
          <a:noFill/>
          <a:ln>
            <a:noFill/>
          </a:ln>
        </p:spPr>
        <p:txBody>
          <a:bodyPr spcFirstLastPara="1" wrap="square" lIns="121900" tIns="121900" rIns="121900" bIns="121900" anchor="t" anchorCtr="0">
            <a:spAutoFit/>
          </a:bodyPr>
          <a:lstStyle/>
          <a:p>
            <a:pPr algn="ctr"/>
            <a:r>
              <a:rPr lang="en" sz="1200" i="1">
                <a:latin typeface="Corbel"/>
                <a:ea typeface="Corbel"/>
                <a:cs typeface="Corbel"/>
                <a:sym typeface="Corbel"/>
              </a:rPr>
              <a:t>Jacob, 2018. BERT: Pre-training of Deep Bidirectional Transformers for Language Understanding</a:t>
            </a:r>
            <a:endParaRPr sz="1200" i="1">
              <a:latin typeface="Corbel"/>
              <a:ea typeface="Corbel"/>
              <a:cs typeface="Corbel"/>
              <a:sym typeface="Corbel"/>
            </a:endParaRPr>
          </a:p>
        </p:txBody>
      </p:sp>
      <p:sp>
        <p:nvSpPr>
          <p:cNvPr id="2" name="文本框 1">
            <a:extLst>
              <a:ext uri="{FF2B5EF4-FFF2-40B4-BE49-F238E27FC236}">
                <a16:creationId xmlns:a16="http://schemas.microsoft.com/office/drawing/2014/main" id="{4E54B048-8114-B4E7-E253-0970F9D96336}"/>
              </a:ext>
            </a:extLst>
          </p:cNvPr>
          <p:cNvSpPr txBox="1"/>
          <p:nvPr/>
        </p:nvSpPr>
        <p:spPr>
          <a:xfrm>
            <a:off x="6399747" y="115577"/>
            <a:ext cx="5519460" cy="2862322"/>
          </a:xfrm>
          <a:prstGeom prst="rect">
            <a:avLst/>
          </a:prstGeom>
          <a:noFill/>
        </p:spPr>
        <p:txBody>
          <a:bodyPr wrap="none" rtlCol="0">
            <a:spAutoFit/>
          </a:bodyPr>
          <a:lstStyle/>
          <a:p>
            <a:r>
              <a:rPr lang="en-US" altLang="zh-CN" dirty="0"/>
              <a:t>GLUE</a:t>
            </a:r>
            <a:r>
              <a:rPr lang="zh-CN" altLang="en-US" dirty="0"/>
              <a:t>是</a:t>
            </a:r>
            <a:r>
              <a:rPr lang="en-US" altLang="zh-CN" dirty="0"/>
              <a:t>9</a:t>
            </a:r>
            <a:r>
              <a:rPr lang="zh-CN" altLang="en-US" dirty="0"/>
              <a:t>种</a:t>
            </a:r>
            <a:r>
              <a:rPr lang="en-US" altLang="zh-CN" dirty="0"/>
              <a:t>natural language understanding</a:t>
            </a:r>
            <a:r>
              <a:rPr lang="zh-CN" altLang="en-US" dirty="0"/>
              <a:t>任务的集合</a:t>
            </a:r>
            <a:endParaRPr lang="en-US" altLang="zh-CN" dirty="0"/>
          </a:p>
          <a:p>
            <a:r>
              <a:rPr lang="en-US" altLang="zh-CN" dirty="0"/>
              <a:t>MNLI</a:t>
            </a:r>
            <a:r>
              <a:rPr lang="zh-CN" altLang="en-US" dirty="0"/>
              <a:t>：句子对的蕴含分类任务</a:t>
            </a:r>
          </a:p>
          <a:p>
            <a:r>
              <a:rPr lang="en-US" altLang="zh-CN" dirty="0"/>
              <a:t>QQP</a:t>
            </a:r>
            <a:r>
              <a:rPr lang="zh-CN" altLang="en-US" dirty="0"/>
              <a:t>：问题对是否等价的二元分类任务</a:t>
            </a:r>
            <a:endParaRPr lang="en-US" altLang="zh-CN" dirty="0"/>
          </a:p>
          <a:p>
            <a:r>
              <a:rPr lang="en-US" altLang="zh-CN" dirty="0"/>
              <a:t>QNLI</a:t>
            </a:r>
            <a:r>
              <a:rPr lang="zh-CN" altLang="en-US" dirty="0"/>
              <a:t>：句子是否包含问题答案的二元分类任务</a:t>
            </a:r>
            <a:endParaRPr lang="en-US" altLang="zh-CN" dirty="0"/>
          </a:p>
          <a:p>
            <a:r>
              <a:rPr lang="en-US" altLang="zh-CN" dirty="0"/>
              <a:t>SST-2</a:t>
            </a:r>
            <a:r>
              <a:rPr lang="zh-CN" altLang="en-US" dirty="0"/>
              <a:t>：电影评论的情绪分类任务</a:t>
            </a:r>
            <a:endParaRPr lang="en-US" altLang="zh-CN" dirty="0"/>
          </a:p>
          <a:p>
            <a:r>
              <a:rPr lang="en-US" altLang="zh-CN" dirty="0" err="1"/>
              <a:t>CoLA</a:t>
            </a:r>
            <a:r>
              <a:rPr lang="zh-CN" altLang="en-US" dirty="0"/>
              <a:t>：单句是否可接受的二元分类任务</a:t>
            </a:r>
            <a:endParaRPr lang="en-US" altLang="zh-CN" dirty="0"/>
          </a:p>
          <a:p>
            <a:r>
              <a:rPr lang="en-US" altLang="zh-CN" dirty="0"/>
              <a:t>STS-B</a:t>
            </a:r>
            <a:r>
              <a:rPr lang="zh-CN" altLang="en-US" dirty="0"/>
              <a:t>：句子对语义相似度的打分任务</a:t>
            </a:r>
            <a:endParaRPr lang="en-US" altLang="zh-CN" dirty="0"/>
          </a:p>
          <a:p>
            <a:r>
              <a:rPr lang="en-US" altLang="zh-CN" dirty="0"/>
              <a:t>MRPC</a:t>
            </a:r>
            <a:r>
              <a:rPr lang="zh-CN" altLang="en-US" dirty="0"/>
              <a:t>：新闻句子对是否等价的二元分类任务</a:t>
            </a:r>
            <a:endParaRPr lang="en-US" altLang="zh-CN" dirty="0"/>
          </a:p>
          <a:p>
            <a:r>
              <a:rPr lang="en-US" altLang="zh-CN" dirty="0"/>
              <a:t>RTE</a:t>
            </a:r>
            <a:r>
              <a:rPr lang="zh-CN" altLang="en-US" dirty="0"/>
              <a:t>：识别文本蕴含关系的分类任务</a:t>
            </a:r>
            <a:endParaRPr lang="en-US" altLang="zh-CN" dirty="0"/>
          </a:p>
          <a:p>
            <a:endParaRPr lang="zh-CN" altLang="en-US" dirty="0"/>
          </a:p>
        </p:txBody>
      </p:sp>
    </p:spTree>
    <p:extLst>
      <p:ext uri="{BB962C8B-B14F-4D97-AF65-F5344CB8AC3E}">
        <p14:creationId xmlns:p14="http://schemas.microsoft.com/office/powerpoint/2010/main" val="2996952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0D69D-FEF7-0E25-5B46-69177BEE454F}"/>
              </a:ext>
            </a:extLst>
          </p:cNvPr>
          <p:cNvSpPr>
            <a:spLocks noGrp="1"/>
          </p:cNvSpPr>
          <p:nvPr>
            <p:ph type="title"/>
          </p:nvPr>
        </p:nvSpPr>
        <p:spPr/>
        <p:txBody>
          <a:bodyPr>
            <a:normAutofit fontScale="90000"/>
          </a:bodyPr>
          <a:lstStyle/>
          <a:p>
            <a:r>
              <a:rPr lang="en-US" altLang="zh-CN" dirty="0" err="1"/>
              <a:t>SQuAD</a:t>
            </a:r>
            <a:r>
              <a:rPr lang="en-US" altLang="zh-CN" dirty="0"/>
              <a:t> Results</a:t>
            </a:r>
            <a:endParaRPr lang="zh-CN" altLang="en-US" dirty="0"/>
          </a:p>
        </p:txBody>
      </p:sp>
      <p:sp>
        <p:nvSpPr>
          <p:cNvPr id="4" name="灯片编号占位符 3">
            <a:extLst>
              <a:ext uri="{FF2B5EF4-FFF2-40B4-BE49-F238E27FC236}">
                <a16:creationId xmlns:a16="http://schemas.microsoft.com/office/drawing/2014/main" id="{5F1219DA-B036-F872-156B-9E89772CD8E5}"/>
              </a:ext>
            </a:extLst>
          </p:cNvPr>
          <p:cNvSpPr>
            <a:spLocks noGrp="1"/>
          </p:cNvSpPr>
          <p:nvPr>
            <p:ph type="sldNum" idx="12"/>
          </p:nvPr>
        </p:nvSpPr>
        <p:spPr/>
        <p:txBody>
          <a:bodyPr/>
          <a:lstStyle/>
          <a:p>
            <a:fld id="{00000000-1234-1234-1234-123412341234}" type="slidenum">
              <a:rPr lang="en" smtClean="0"/>
              <a:pPr/>
              <a:t>67</a:t>
            </a:fld>
            <a:endParaRPr lang="en"/>
          </a:p>
        </p:txBody>
      </p:sp>
      <p:pic>
        <p:nvPicPr>
          <p:cNvPr id="7" name="Google Shape;145;g138e7b461bf_1_9">
            <a:extLst>
              <a:ext uri="{FF2B5EF4-FFF2-40B4-BE49-F238E27FC236}">
                <a16:creationId xmlns:a16="http://schemas.microsoft.com/office/drawing/2014/main" id="{698ECF16-7E74-90CC-56A2-FAA2FA4D5C57}"/>
              </a:ext>
            </a:extLst>
          </p:cNvPr>
          <p:cNvPicPr preferRelativeResize="0"/>
          <p:nvPr/>
        </p:nvPicPr>
        <p:blipFill>
          <a:blip r:embed="rId2">
            <a:alphaModFix/>
          </a:blip>
          <a:stretch>
            <a:fillRect/>
          </a:stretch>
        </p:blipFill>
        <p:spPr>
          <a:xfrm>
            <a:off x="3929146" y="2371882"/>
            <a:ext cx="4333708" cy="4108141"/>
          </a:xfrm>
          <a:prstGeom prst="rect">
            <a:avLst/>
          </a:prstGeom>
          <a:noFill/>
          <a:ln>
            <a:noFill/>
          </a:ln>
        </p:spPr>
      </p:pic>
      <p:sp>
        <p:nvSpPr>
          <p:cNvPr id="5" name="文本框 4">
            <a:extLst>
              <a:ext uri="{FF2B5EF4-FFF2-40B4-BE49-F238E27FC236}">
                <a16:creationId xmlns:a16="http://schemas.microsoft.com/office/drawing/2014/main" id="{810A9F04-762F-23B6-A838-5AEF475C32AA}"/>
              </a:ext>
            </a:extLst>
          </p:cNvPr>
          <p:cNvSpPr txBox="1"/>
          <p:nvPr/>
        </p:nvSpPr>
        <p:spPr>
          <a:xfrm>
            <a:off x="4401674" y="790501"/>
            <a:ext cx="2050561" cy="369332"/>
          </a:xfrm>
          <a:prstGeom prst="rect">
            <a:avLst/>
          </a:prstGeom>
          <a:noFill/>
        </p:spPr>
        <p:txBody>
          <a:bodyPr wrap="none" rtlCol="0">
            <a:spAutoFit/>
          </a:bodyPr>
          <a:lstStyle/>
          <a:p>
            <a:r>
              <a:rPr lang="zh-CN" altLang="en-US" dirty="0"/>
              <a:t>斯坦福问答数据集</a:t>
            </a:r>
          </a:p>
        </p:txBody>
      </p:sp>
      <p:sp>
        <p:nvSpPr>
          <p:cNvPr id="6" name="文本框 5">
            <a:extLst>
              <a:ext uri="{FF2B5EF4-FFF2-40B4-BE49-F238E27FC236}">
                <a16:creationId xmlns:a16="http://schemas.microsoft.com/office/drawing/2014/main" id="{55D1CBDD-BCCD-46AF-D84C-3C203DCA7B53}"/>
              </a:ext>
            </a:extLst>
          </p:cNvPr>
          <p:cNvSpPr txBox="1"/>
          <p:nvPr/>
        </p:nvSpPr>
        <p:spPr>
          <a:xfrm>
            <a:off x="415601" y="1369435"/>
            <a:ext cx="7050520" cy="646331"/>
          </a:xfrm>
          <a:prstGeom prst="rect">
            <a:avLst/>
          </a:prstGeom>
          <a:noFill/>
        </p:spPr>
        <p:txBody>
          <a:bodyPr wrap="square" rtlCol="0">
            <a:spAutoFit/>
          </a:bodyPr>
          <a:lstStyle/>
          <a:p>
            <a:r>
              <a:rPr lang="en-US" altLang="zh-CN" dirty="0"/>
              <a:t>Given a question and a passage from Wikipedia containing the answer, the task is to predict the answer text span in the passage.</a:t>
            </a:r>
            <a:endParaRPr lang="zh-CN" altLang="en-US" dirty="0"/>
          </a:p>
        </p:txBody>
      </p:sp>
    </p:spTree>
    <p:extLst>
      <p:ext uri="{BB962C8B-B14F-4D97-AF65-F5344CB8AC3E}">
        <p14:creationId xmlns:p14="http://schemas.microsoft.com/office/powerpoint/2010/main" val="2317568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D2B67-A498-0C72-DF21-1093F99ECE1F}"/>
              </a:ext>
            </a:extLst>
          </p:cNvPr>
          <p:cNvSpPr>
            <a:spLocks noGrp="1"/>
          </p:cNvSpPr>
          <p:nvPr>
            <p:ph type="title"/>
          </p:nvPr>
        </p:nvSpPr>
        <p:spPr/>
        <p:txBody>
          <a:bodyPr>
            <a:normAutofit fontScale="90000"/>
          </a:bodyPr>
          <a:lstStyle/>
          <a:p>
            <a:r>
              <a:rPr lang="en-US" altLang="zh-CN" dirty="0"/>
              <a:t>Ablation study: pre-training tasks</a:t>
            </a:r>
            <a:endParaRPr lang="zh-CN" altLang="en-US" dirty="0"/>
          </a:p>
        </p:txBody>
      </p:sp>
      <p:sp>
        <p:nvSpPr>
          <p:cNvPr id="4" name="灯片编号占位符 3">
            <a:extLst>
              <a:ext uri="{FF2B5EF4-FFF2-40B4-BE49-F238E27FC236}">
                <a16:creationId xmlns:a16="http://schemas.microsoft.com/office/drawing/2014/main" id="{940CF968-F2FE-BB4D-0691-F16E2ED1F682}"/>
              </a:ext>
            </a:extLst>
          </p:cNvPr>
          <p:cNvSpPr>
            <a:spLocks noGrp="1"/>
          </p:cNvSpPr>
          <p:nvPr>
            <p:ph type="sldNum" idx="12"/>
          </p:nvPr>
        </p:nvSpPr>
        <p:spPr/>
        <p:txBody>
          <a:bodyPr/>
          <a:lstStyle/>
          <a:p>
            <a:fld id="{00000000-1234-1234-1234-123412341234}" type="slidenum">
              <a:rPr lang="en" smtClean="0"/>
              <a:pPr/>
              <a:t>68</a:t>
            </a:fld>
            <a:endParaRPr lang="en"/>
          </a:p>
        </p:txBody>
      </p:sp>
      <p:pic>
        <p:nvPicPr>
          <p:cNvPr id="9" name="图片 8">
            <a:extLst>
              <a:ext uri="{FF2B5EF4-FFF2-40B4-BE49-F238E27FC236}">
                <a16:creationId xmlns:a16="http://schemas.microsoft.com/office/drawing/2014/main" id="{42CE21B3-A1C2-E467-FDF4-D39EA319FBC0}"/>
              </a:ext>
            </a:extLst>
          </p:cNvPr>
          <p:cNvPicPr>
            <a:picLocks noChangeAspect="1"/>
          </p:cNvPicPr>
          <p:nvPr/>
        </p:nvPicPr>
        <p:blipFill>
          <a:blip r:embed="rId2"/>
          <a:stretch>
            <a:fillRect/>
          </a:stretch>
        </p:blipFill>
        <p:spPr>
          <a:xfrm>
            <a:off x="4525630" y="2130642"/>
            <a:ext cx="7380580" cy="3140830"/>
          </a:xfrm>
          <a:prstGeom prst="rect">
            <a:avLst/>
          </a:prstGeom>
        </p:spPr>
      </p:pic>
      <p:pic>
        <p:nvPicPr>
          <p:cNvPr id="5" name="图片 4">
            <a:extLst>
              <a:ext uri="{FF2B5EF4-FFF2-40B4-BE49-F238E27FC236}">
                <a16:creationId xmlns:a16="http://schemas.microsoft.com/office/drawing/2014/main" id="{6583D745-BF33-B0A8-ECB2-2EE55307D664}"/>
              </a:ext>
            </a:extLst>
          </p:cNvPr>
          <p:cNvPicPr>
            <a:picLocks noChangeAspect="1"/>
          </p:cNvPicPr>
          <p:nvPr/>
        </p:nvPicPr>
        <p:blipFill>
          <a:blip r:embed="rId3"/>
          <a:stretch>
            <a:fillRect/>
          </a:stretch>
        </p:blipFill>
        <p:spPr>
          <a:xfrm>
            <a:off x="495500" y="2470687"/>
            <a:ext cx="3373062" cy="2724676"/>
          </a:xfrm>
          <a:prstGeom prst="rect">
            <a:avLst/>
          </a:prstGeom>
        </p:spPr>
      </p:pic>
    </p:spTree>
    <p:extLst>
      <p:ext uri="{BB962C8B-B14F-4D97-AF65-F5344CB8AC3E}">
        <p14:creationId xmlns:p14="http://schemas.microsoft.com/office/powerpoint/2010/main" val="42556173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D2B67-A498-0C72-DF21-1093F99ECE1F}"/>
              </a:ext>
            </a:extLst>
          </p:cNvPr>
          <p:cNvSpPr>
            <a:spLocks noGrp="1"/>
          </p:cNvSpPr>
          <p:nvPr>
            <p:ph type="title"/>
          </p:nvPr>
        </p:nvSpPr>
        <p:spPr/>
        <p:txBody>
          <a:bodyPr>
            <a:normAutofit fontScale="90000"/>
          </a:bodyPr>
          <a:lstStyle/>
          <a:p>
            <a:r>
              <a:rPr lang="en-US" altLang="zh-CN" dirty="0"/>
              <a:t>Ablation study: model sizes</a:t>
            </a:r>
            <a:endParaRPr lang="zh-CN" altLang="en-US" dirty="0"/>
          </a:p>
        </p:txBody>
      </p:sp>
      <p:sp>
        <p:nvSpPr>
          <p:cNvPr id="4" name="灯片编号占位符 3">
            <a:extLst>
              <a:ext uri="{FF2B5EF4-FFF2-40B4-BE49-F238E27FC236}">
                <a16:creationId xmlns:a16="http://schemas.microsoft.com/office/drawing/2014/main" id="{940CF968-F2FE-BB4D-0691-F16E2ED1F68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smtClean="0">
                <a:ln>
                  <a:noFill/>
                </a:ln>
                <a:solidFill>
                  <a:prstClr val="black">
                    <a:tint val="75000"/>
                  </a:prstClr>
                </a:solidFill>
                <a:effectLst/>
                <a:uLnTx/>
                <a:uFillTx/>
                <a:latin typeface="Corbel"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 sz="16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endParaRPr>
          </a:p>
        </p:txBody>
      </p:sp>
      <p:pic>
        <p:nvPicPr>
          <p:cNvPr id="5" name="图片 4">
            <a:extLst>
              <a:ext uri="{FF2B5EF4-FFF2-40B4-BE49-F238E27FC236}">
                <a16:creationId xmlns:a16="http://schemas.microsoft.com/office/drawing/2014/main" id="{29AE7FD8-9C16-F35F-7AD2-73B404F23EE9}"/>
              </a:ext>
            </a:extLst>
          </p:cNvPr>
          <p:cNvPicPr>
            <a:picLocks noChangeAspect="1"/>
          </p:cNvPicPr>
          <p:nvPr/>
        </p:nvPicPr>
        <p:blipFill>
          <a:blip r:embed="rId2"/>
          <a:stretch>
            <a:fillRect/>
          </a:stretch>
        </p:blipFill>
        <p:spPr>
          <a:xfrm>
            <a:off x="1112894" y="1676155"/>
            <a:ext cx="9341402" cy="3756979"/>
          </a:xfrm>
          <a:prstGeom prst="rect">
            <a:avLst/>
          </a:prstGeom>
        </p:spPr>
      </p:pic>
    </p:spTree>
    <p:extLst>
      <p:ext uri="{BB962C8B-B14F-4D97-AF65-F5344CB8AC3E}">
        <p14:creationId xmlns:p14="http://schemas.microsoft.com/office/powerpoint/2010/main" val="306915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6F92-D7C6-098E-F95B-67522B89F14E}"/>
              </a:ext>
            </a:extLst>
          </p:cNvPr>
          <p:cNvSpPr>
            <a:spLocks noGrp="1"/>
          </p:cNvSpPr>
          <p:nvPr>
            <p:ph type="title"/>
          </p:nvPr>
        </p:nvSpPr>
        <p:spPr/>
        <p:txBody>
          <a:bodyPr/>
          <a:lstStyle/>
          <a:p>
            <a:r>
              <a:rPr lang="en-US" dirty="0"/>
              <a:t>You Use Language Model Every day! </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C6FD2FD-3D2A-957B-BC7B-5D2FF1F31B51}"/>
              </a:ext>
            </a:extLst>
          </p:cNvPr>
          <p:cNvPicPr>
            <a:picLocks noGrp="1" noChangeAspect="1"/>
          </p:cNvPicPr>
          <p:nvPr>
            <p:ph idx="1"/>
          </p:nvPr>
        </p:nvPicPr>
        <p:blipFill>
          <a:blip r:embed="rId2"/>
          <a:stretch>
            <a:fillRect/>
          </a:stretch>
        </p:blipFill>
        <p:spPr>
          <a:xfrm>
            <a:off x="3471334" y="1911349"/>
            <a:ext cx="5249333" cy="3894667"/>
          </a:xfrm>
        </p:spPr>
      </p:pic>
      <p:sp>
        <p:nvSpPr>
          <p:cNvPr id="3" name="Slide Number Placeholder 2">
            <a:extLst>
              <a:ext uri="{FF2B5EF4-FFF2-40B4-BE49-F238E27FC236}">
                <a16:creationId xmlns:a16="http://schemas.microsoft.com/office/drawing/2014/main" id="{B0325F5F-2CF8-B7BA-0F92-5BF65CD6E326}"/>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7</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1536757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zh-CN" altLang="en-US" b="1" dirty="0"/>
              <a:t>什么是</a:t>
            </a:r>
            <a:r>
              <a:rPr lang="en-US" altLang="zh-CN" b="1" dirty="0"/>
              <a:t>Language model</a:t>
            </a:r>
          </a:p>
          <a:p>
            <a:r>
              <a:rPr lang="en-US" altLang="zh-CN" b="1" dirty="0"/>
              <a:t>Transformer</a:t>
            </a:r>
          </a:p>
          <a:p>
            <a:r>
              <a:rPr lang="en-US" altLang="zh-CN" b="1" dirty="0"/>
              <a:t>Bert</a:t>
            </a:r>
          </a:p>
          <a:p>
            <a:r>
              <a:rPr lang="en-US" altLang="zh-CN" dirty="0" err="1">
                <a:solidFill>
                  <a:schemeClr val="accent1"/>
                </a:solidFill>
              </a:rPr>
              <a:t>OpenAI</a:t>
            </a:r>
            <a:r>
              <a:rPr lang="en-US" altLang="zh-CN" dirty="0">
                <a:solidFill>
                  <a:schemeClr val="accent1"/>
                </a:solidFill>
              </a:rPr>
              <a:t> GPT</a:t>
            </a:r>
          </a:p>
          <a:p>
            <a:r>
              <a:rPr lang="en-US" altLang="zh-CN" dirty="0" err="1"/>
              <a:t>RoBERTa</a:t>
            </a:r>
            <a:endParaRPr lang="en-US" altLang="zh-CN" dirty="0"/>
          </a:p>
          <a:p>
            <a:r>
              <a:rPr lang="en-US" altLang="zh-CN" dirty="0"/>
              <a:t>ELECTRA</a:t>
            </a:r>
            <a:endParaRPr lang="zh-CN" altLang="en-US" dirty="0"/>
          </a:p>
        </p:txBody>
      </p:sp>
    </p:spTree>
    <p:extLst>
      <p:ext uri="{BB962C8B-B14F-4D97-AF65-F5344CB8AC3E}">
        <p14:creationId xmlns:p14="http://schemas.microsoft.com/office/powerpoint/2010/main" val="2213391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Diagram&#10;&#10;Description automatically generated">
            <a:extLst>
              <a:ext uri="{FF2B5EF4-FFF2-40B4-BE49-F238E27FC236}">
                <a16:creationId xmlns:a16="http://schemas.microsoft.com/office/drawing/2014/main" id="{00549B13-1AC3-D6B7-E005-34A3DF5569EC}"/>
              </a:ext>
            </a:extLst>
          </p:cNvPr>
          <p:cNvPicPr>
            <a:picLocks noChangeAspect="1"/>
          </p:cNvPicPr>
          <p:nvPr/>
        </p:nvPicPr>
        <p:blipFill>
          <a:blip r:embed="rId2"/>
          <a:stretch>
            <a:fillRect/>
          </a:stretch>
        </p:blipFill>
        <p:spPr>
          <a:xfrm>
            <a:off x="8749307" y="2192488"/>
            <a:ext cx="3081090" cy="4365291"/>
          </a:xfrm>
          <a:prstGeom prst="rect">
            <a:avLst/>
          </a:prstGeom>
        </p:spPr>
      </p:pic>
      <p:sp>
        <p:nvSpPr>
          <p:cNvPr id="2" name="标题 1">
            <a:extLst>
              <a:ext uri="{FF2B5EF4-FFF2-40B4-BE49-F238E27FC236}">
                <a16:creationId xmlns:a16="http://schemas.microsoft.com/office/drawing/2014/main" id="{4D6D494E-A414-3FD4-8261-7B1A929F281C}"/>
              </a:ext>
            </a:extLst>
          </p:cNvPr>
          <p:cNvSpPr>
            <a:spLocks noGrp="1"/>
          </p:cNvSpPr>
          <p:nvPr>
            <p:ph type="title"/>
          </p:nvPr>
        </p:nvSpPr>
        <p:spPr/>
        <p:txBody>
          <a:bodyPr/>
          <a:lstStyle/>
          <a:p>
            <a:r>
              <a:rPr lang="en-US" altLang="zh-CN" dirty="0"/>
              <a:t>GPT</a:t>
            </a:r>
            <a:endParaRPr lang="zh-CN" altLang="en-US" dirty="0"/>
          </a:p>
        </p:txBody>
      </p:sp>
      <p:sp>
        <p:nvSpPr>
          <p:cNvPr id="3" name="内容占位符 2">
            <a:extLst>
              <a:ext uri="{FF2B5EF4-FFF2-40B4-BE49-F238E27FC236}">
                <a16:creationId xmlns:a16="http://schemas.microsoft.com/office/drawing/2014/main" id="{63B0EAD0-031B-B161-46BB-ABA6755090D8}"/>
              </a:ext>
            </a:extLst>
          </p:cNvPr>
          <p:cNvSpPr>
            <a:spLocks noGrp="1"/>
          </p:cNvSpPr>
          <p:nvPr>
            <p:ph idx="1"/>
          </p:nvPr>
        </p:nvSpPr>
        <p:spPr/>
        <p:txBody>
          <a:bodyPr/>
          <a:lstStyle/>
          <a:p>
            <a:r>
              <a:rPr lang="en-US" altLang="zh-CN" dirty="0"/>
              <a:t>2018</a:t>
            </a:r>
            <a:r>
              <a:rPr lang="zh-CN" altLang="en-US" dirty="0"/>
              <a:t>年</a:t>
            </a:r>
            <a:r>
              <a:rPr lang="en-US" altLang="zh-CN" dirty="0"/>
              <a:t>6</a:t>
            </a:r>
            <a:r>
              <a:rPr lang="zh-CN" altLang="en-US" dirty="0"/>
              <a:t>月（比</a:t>
            </a:r>
            <a:r>
              <a:rPr lang="en-US" altLang="zh-CN" dirty="0"/>
              <a:t>Bert</a:t>
            </a:r>
            <a:r>
              <a:rPr lang="zh-CN" altLang="en-US" dirty="0"/>
              <a:t>早）由</a:t>
            </a:r>
            <a:r>
              <a:rPr lang="en-US" altLang="zh-CN" dirty="0" err="1"/>
              <a:t>OpenAI</a:t>
            </a:r>
            <a:r>
              <a:rPr lang="zh-CN" altLang="en-US" dirty="0"/>
              <a:t>提出，全称为</a:t>
            </a:r>
            <a:r>
              <a:rPr lang="en-US" altLang="zh-CN" dirty="0"/>
              <a:t>Generative Pre-Training</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7E13B283-F1BE-96CE-1B33-487F1CB25B63}"/>
              </a:ext>
            </a:extLst>
          </p:cNvPr>
          <p:cNvSpPr>
            <a:spLocks noGrp="1"/>
          </p:cNvSpPr>
          <p:nvPr>
            <p:ph type="sldNum" sz="quarter" idx="12"/>
          </p:nvPr>
        </p:nvSpPr>
        <p:spPr/>
        <p:txBody>
          <a:bodyPr/>
          <a:lstStyle/>
          <a:p>
            <a:fld id="{494B4E53-BCCB-BE4E-A28A-722B6992CCD5}" type="slidenum">
              <a:rPr lang="en-US" smtClean="0"/>
              <a:pPr/>
              <a:t>71</a:t>
            </a:fld>
            <a:endParaRPr lang="en-US" dirty="0"/>
          </a:p>
        </p:txBody>
      </p:sp>
      <p:sp>
        <p:nvSpPr>
          <p:cNvPr id="6" name="矩形: 圆角 5">
            <a:extLst>
              <a:ext uri="{FF2B5EF4-FFF2-40B4-BE49-F238E27FC236}">
                <a16:creationId xmlns:a16="http://schemas.microsoft.com/office/drawing/2014/main" id="{59ACB112-E0B4-28FC-FD7D-4D178A5E8DB4}"/>
              </a:ext>
            </a:extLst>
          </p:cNvPr>
          <p:cNvSpPr/>
          <p:nvPr/>
        </p:nvSpPr>
        <p:spPr>
          <a:xfrm>
            <a:off x="10289219" y="2101788"/>
            <a:ext cx="1633492" cy="453870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panose="020B0503020204020204"/>
              <a:ea typeface="华文楷体" panose="02010600040101010101" pitchFamily="2" charset="-122"/>
              <a:cs typeface="+mn-cs"/>
            </a:endParaRPr>
          </a:p>
        </p:txBody>
      </p:sp>
      <p:graphicFrame>
        <p:nvGraphicFramePr>
          <p:cNvPr id="7" name="表格 7">
            <a:extLst>
              <a:ext uri="{FF2B5EF4-FFF2-40B4-BE49-F238E27FC236}">
                <a16:creationId xmlns:a16="http://schemas.microsoft.com/office/drawing/2014/main" id="{62D828B8-4ABE-3585-0208-BA05CCD2F5B5}"/>
              </a:ext>
            </a:extLst>
          </p:cNvPr>
          <p:cNvGraphicFramePr>
            <a:graphicFrameLocks noGrp="1"/>
          </p:cNvGraphicFramePr>
          <p:nvPr>
            <p:extLst>
              <p:ext uri="{D42A27DB-BD31-4B8C-83A1-F6EECF244321}">
                <p14:modId xmlns:p14="http://schemas.microsoft.com/office/powerpoint/2010/main" val="2764759936"/>
              </p:ext>
            </p:extLst>
          </p:nvPr>
        </p:nvGraphicFramePr>
        <p:xfrm>
          <a:off x="363984" y="2668203"/>
          <a:ext cx="8385323" cy="3931920"/>
        </p:xfrm>
        <a:graphic>
          <a:graphicData uri="http://schemas.openxmlformats.org/drawingml/2006/table">
            <a:tbl>
              <a:tblPr firstRow="1" bandRow="1">
                <a:tableStyleId>{5C22544A-7EE6-4342-B048-85BDC9FD1C3A}</a:tableStyleId>
              </a:tblPr>
              <a:tblGrid>
                <a:gridCol w="2817051">
                  <a:extLst>
                    <a:ext uri="{9D8B030D-6E8A-4147-A177-3AD203B41FA5}">
                      <a16:colId xmlns:a16="http://schemas.microsoft.com/office/drawing/2014/main" val="1159001953"/>
                    </a:ext>
                  </a:extLst>
                </a:gridCol>
                <a:gridCol w="2784136">
                  <a:extLst>
                    <a:ext uri="{9D8B030D-6E8A-4147-A177-3AD203B41FA5}">
                      <a16:colId xmlns:a16="http://schemas.microsoft.com/office/drawing/2014/main" val="386107740"/>
                    </a:ext>
                  </a:extLst>
                </a:gridCol>
                <a:gridCol w="2784136">
                  <a:extLst>
                    <a:ext uri="{9D8B030D-6E8A-4147-A177-3AD203B41FA5}">
                      <a16:colId xmlns:a16="http://schemas.microsoft.com/office/drawing/2014/main" val="1197384729"/>
                    </a:ext>
                  </a:extLst>
                </a:gridCol>
              </a:tblGrid>
              <a:tr h="370840">
                <a:tc>
                  <a:txBody>
                    <a:bodyPr/>
                    <a:lstStyle/>
                    <a:p>
                      <a:endParaRPr lang="zh-CN" altLang="en-US" dirty="0"/>
                    </a:p>
                  </a:txBody>
                  <a:tcPr/>
                </a:tc>
                <a:tc>
                  <a:txBody>
                    <a:bodyPr/>
                    <a:lstStyle/>
                    <a:p>
                      <a:r>
                        <a:rPr lang="en-US" altLang="zh-CN" dirty="0"/>
                        <a:t>GPT</a:t>
                      </a:r>
                      <a:endParaRPr lang="zh-CN" altLang="en-US" dirty="0"/>
                    </a:p>
                  </a:txBody>
                  <a:tcPr/>
                </a:tc>
                <a:tc>
                  <a:txBody>
                    <a:bodyPr/>
                    <a:lstStyle/>
                    <a:p>
                      <a:r>
                        <a:rPr lang="en-US" altLang="zh-CN" dirty="0"/>
                        <a:t>Bert</a:t>
                      </a:r>
                      <a:endParaRPr lang="zh-CN" altLang="en-US" dirty="0"/>
                    </a:p>
                  </a:txBody>
                  <a:tcPr/>
                </a:tc>
                <a:extLst>
                  <a:ext uri="{0D108BD9-81ED-4DB2-BD59-A6C34878D82A}">
                    <a16:rowId xmlns:a16="http://schemas.microsoft.com/office/drawing/2014/main" val="3924626612"/>
                  </a:ext>
                </a:extLst>
              </a:tr>
              <a:tr h="370840">
                <a:tc>
                  <a:txBody>
                    <a:bodyPr/>
                    <a:lstStyle/>
                    <a:p>
                      <a:r>
                        <a:rPr lang="zh-CN" altLang="en-US" dirty="0"/>
                        <a:t>模型框架</a:t>
                      </a:r>
                    </a:p>
                  </a:txBody>
                  <a:tcPr/>
                </a:tc>
                <a:tc>
                  <a:txBody>
                    <a:bodyPr/>
                    <a:lstStyle/>
                    <a:p>
                      <a:r>
                        <a:rPr lang="en-US" altLang="zh-CN" dirty="0"/>
                        <a:t>Transformer</a:t>
                      </a:r>
                      <a:r>
                        <a:rPr lang="zh-CN" altLang="en-US" dirty="0"/>
                        <a:t>中的</a:t>
                      </a:r>
                      <a:r>
                        <a:rPr lang="en-US" altLang="zh-CN" dirty="0"/>
                        <a:t>Decoder</a:t>
                      </a:r>
                      <a:endParaRPr lang="zh-CN" altLang="en-US" dirty="0"/>
                    </a:p>
                  </a:txBody>
                  <a:tcPr/>
                </a:tc>
                <a:tc>
                  <a:txBody>
                    <a:bodyPr/>
                    <a:lstStyle/>
                    <a:p>
                      <a:r>
                        <a:rPr lang="en-US" altLang="zh-CN" dirty="0"/>
                        <a:t>Transformer</a:t>
                      </a:r>
                      <a:r>
                        <a:rPr lang="zh-CN" altLang="en-US" dirty="0"/>
                        <a:t>中的</a:t>
                      </a:r>
                      <a:r>
                        <a:rPr lang="en-US" altLang="zh-CN" dirty="0"/>
                        <a:t>Encoder</a:t>
                      </a:r>
                      <a:endParaRPr lang="zh-CN" altLang="en-US" dirty="0"/>
                    </a:p>
                  </a:txBody>
                  <a:tcPr/>
                </a:tc>
                <a:extLst>
                  <a:ext uri="{0D108BD9-81ED-4DB2-BD59-A6C34878D82A}">
                    <a16:rowId xmlns:a16="http://schemas.microsoft.com/office/drawing/2014/main" val="1545384056"/>
                  </a:ext>
                </a:extLst>
              </a:tr>
              <a:tr h="370840">
                <a:tc>
                  <a:txBody>
                    <a:bodyPr/>
                    <a:lstStyle/>
                    <a:p>
                      <a:r>
                        <a:rPr lang="zh-CN" altLang="en-US" dirty="0"/>
                        <a:t>编码方式</a:t>
                      </a:r>
                    </a:p>
                  </a:txBody>
                  <a:tcPr/>
                </a:tc>
                <a:tc>
                  <a:txBody>
                    <a:bodyPr/>
                    <a:lstStyle/>
                    <a:p>
                      <a:r>
                        <a:rPr lang="en-US" altLang="zh-CN" dirty="0">
                          <a:solidFill>
                            <a:schemeClr val="tx1"/>
                          </a:solidFill>
                        </a:rPr>
                        <a:t>Unidirectional</a:t>
                      </a:r>
                      <a:endParaRPr lang="zh-CN" altLang="en-US" dirty="0">
                        <a:solidFill>
                          <a:schemeClr val="tx1"/>
                        </a:solidFill>
                      </a:endParaRPr>
                    </a:p>
                  </a:txBody>
                  <a:tcPr/>
                </a:tc>
                <a:tc>
                  <a:txBody>
                    <a:bodyPr/>
                    <a:lstStyle/>
                    <a:p>
                      <a:r>
                        <a:rPr lang="en-US" altLang="zh-CN" dirty="0">
                          <a:solidFill>
                            <a:schemeClr val="tx1"/>
                          </a:solidFill>
                        </a:rPr>
                        <a:t>Bidirectional</a:t>
                      </a:r>
                      <a:endParaRPr lang="zh-CN" altLang="en-US" dirty="0">
                        <a:solidFill>
                          <a:schemeClr val="tx1"/>
                        </a:solidFill>
                      </a:endParaRPr>
                    </a:p>
                  </a:txBody>
                  <a:tcPr/>
                </a:tc>
                <a:extLst>
                  <a:ext uri="{0D108BD9-81ED-4DB2-BD59-A6C34878D82A}">
                    <a16:rowId xmlns:a16="http://schemas.microsoft.com/office/drawing/2014/main" val="3213331117"/>
                  </a:ext>
                </a:extLst>
              </a:tr>
              <a:tr h="370840">
                <a:tc>
                  <a:txBody>
                    <a:bodyPr/>
                    <a:lstStyle/>
                    <a:p>
                      <a:r>
                        <a:rPr lang="zh-CN" altLang="en-US" dirty="0"/>
                        <a:t>训练方式</a:t>
                      </a:r>
                    </a:p>
                  </a:txBody>
                  <a:tcPr/>
                </a:tc>
                <a:tc>
                  <a:txBody>
                    <a:bodyPr/>
                    <a:lstStyle/>
                    <a:p>
                      <a:r>
                        <a:rPr lang="en-US" altLang="zh-CN" dirty="0">
                          <a:solidFill>
                            <a:schemeClr val="tx1"/>
                          </a:solidFill>
                        </a:rPr>
                        <a:t>Predict Next Token</a:t>
                      </a:r>
                      <a:endParaRPr lang="zh-CN" altLang="en-US" dirty="0">
                        <a:solidFill>
                          <a:schemeClr val="tx1"/>
                        </a:solidFill>
                      </a:endParaRPr>
                    </a:p>
                  </a:txBody>
                  <a:tcPr/>
                </a:tc>
                <a:tc>
                  <a:txBody>
                    <a:bodyPr/>
                    <a:lstStyle/>
                    <a:p>
                      <a:r>
                        <a:rPr lang="en-US" altLang="zh-CN" dirty="0">
                          <a:solidFill>
                            <a:schemeClr val="tx1"/>
                          </a:solidFill>
                        </a:rPr>
                        <a:t>MLM&amp;NSP</a:t>
                      </a:r>
                      <a:endParaRPr lang="zh-CN" altLang="en-US" dirty="0">
                        <a:solidFill>
                          <a:schemeClr val="tx1"/>
                        </a:solidFill>
                      </a:endParaRPr>
                    </a:p>
                  </a:txBody>
                  <a:tcPr/>
                </a:tc>
                <a:extLst>
                  <a:ext uri="{0D108BD9-81ED-4DB2-BD59-A6C34878D82A}">
                    <a16:rowId xmlns:a16="http://schemas.microsoft.com/office/drawing/2014/main" val="1986695656"/>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dirty="0"/>
                        <a:t>适合任务</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dirty="0"/>
                        <a:t>生成</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dirty="0"/>
                        <a:t>理解</a:t>
                      </a:r>
                    </a:p>
                  </a:txBody>
                  <a:tcPr/>
                </a:tc>
                <a:extLst>
                  <a:ext uri="{0D108BD9-81ED-4DB2-BD59-A6C34878D82A}">
                    <a16:rowId xmlns:a16="http://schemas.microsoft.com/office/drawing/2014/main" val="279569229"/>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dirty="0"/>
                        <a:t>参数量</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117M</a:t>
                      </a:r>
                      <a:endParaRPr lang="zh-CN" altLang="en-US"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110M</a:t>
                      </a:r>
                      <a:endParaRPr lang="zh-CN" altLang="en-US" dirty="0"/>
                    </a:p>
                  </a:txBody>
                  <a:tcPr/>
                </a:tc>
                <a:extLst>
                  <a:ext uri="{0D108BD9-81ED-4DB2-BD59-A6C34878D82A}">
                    <a16:rowId xmlns:a16="http://schemas.microsoft.com/office/drawing/2014/main" val="1144616772"/>
                  </a:ext>
                </a:extLst>
              </a:tr>
              <a:tr h="370840">
                <a:tc>
                  <a:txBody>
                    <a:bodyPr/>
                    <a:lstStyle/>
                    <a:p>
                      <a:r>
                        <a:rPr lang="zh-CN" altLang="en-US" dirty="0"/>
                        <a:t>如何应用于下游任务</a:t>
                      </a:r>
                    </a:p>
                  </a:txBody>
                  <a:tcPr/>
                </a:tc>
                <a:tc gridSpan="2">
                  <a:txBody>
                    <a:bodyPr/>
                    <a:lstStyle/>
                    <a:p>
                      <a:r>
                        <a:rPr lang="zh-CN" altLang="en-US" dirty="0"/>
                        <a:t>都支持</a:t>
                      </a:r>
                      <a:r>
                        <a:rPr lang="en-US" altLang="zh-CN" dirty="0"/>
                        <a:t>fine-tuning</a:t>
                      </a:r>
                      <a:r>
                        <a:rPr lang="zh-CN" altLang="en-US" dirty="0"/>
                        <a:t>和</a:t>
                      </a:r>
                      <a:r>
                        <a:rPr lang="en-US" altLang="zh-CN" dirty="0"/>
                        <a:t>featured-based</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244070600"/>
                  </a:ext>
                </a:extLst>
              </a:tr>
            </a:tbl>
          </a:graphicData>
        </a:graphic>
      </p:graphicFrame>
    </p:spTree>
    <p:extLst>
      <p:ext uri="{BB962C8B-B14F-4D97-AF65-F5344CB8AC3E}">
        <p14:creationId xmlns:p14="http://schemas.microsoft.com/office/powerpoint/2010/main" val="25916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zh-CN" altLang="en-US" b="1" dirty="0"/>
              <a:t>什么是</a:t>
            </a:r>
            <a:r>
              <a:rPr lang="en-US" altLang="zh-CN" b="1" dirty="0"/>
              <a:t>Language model</a:t>
            </a:r>
          </a:p>
          <a:p>
            <a:r>
              <a:rPr lang="en-US" altLang="zh-CN" b="1" dirty="0"/>
              <a:t>Transformer</a:t>
            </a:r>
          </a:p>
          <a:p>
            <a:r>
              <a:rPr lang="en-US" altLang="zh-CN" b="1" dirty="0"/>
              <a:t>Bert</a:t>
            </a:r>
          </a:p>
          <a:p>
            <a:r>
              <a:rPr lang="en-US" altLang="zh-CN" dirty="0" err="1"/>
              <a:t>OpenAI</a:t>
            </a:r>
            <a:r>
              <a:rPr lang="en-US" altLang="zh-CN" dirty="0"/>
              <a:t> GPT</a:t>
            </a:r>
          </a:p>
          <a:p>
            <a:r>
              <a:rPr lang="en-US" altLang="zh-CN" dirty="0" err="1">
                <a:solidFill>
                  <a:schemeClr val="accent1"/>
                </a:solidFill>
              </a:rPr>
              <a:t>RoBERTa</a:t>
            </a:r>
            <a:endParaRPr lang="en-US" altLang="zh-CN" dirty="0">
              <a:solidFill>
                <a:schemeClr val="accent1"/>
              </a:solidFill>
            </a:endParaRPr>
          </a:p>
          <a:p>
            <a:r>
              <a:rPr lang="en-US" altLang="zh-CN" dirty="0"/>
              <a:t>ELECTRA</a:t>
            </a:r>
            <a:endParaRPr lang="zh-CN" altLang="en-US" dirty="0"/>
          </a:p>
        </p:txBody>
      </p:sp>
    </p:spTree>
    <p:extLst>
      <p:ext uri="{BB962C8B-B14F-4D97-AF65-F5344CB8AC3E}">
        <p14:creationId xmlns:p14="http://schemas.microsoft.com/office/powerpoint/2010/main" val="171369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D3CAD-D1F8-3BEE-8130-4F76CD64D3C4}"/>
              </a:ext>
            </a:extLst>
          </p:cNvPr>
          <p:cNvSpPr>
            <a:spLocks noGrp="1"/>
          </p:cNvSpPr>
          <p:nvPr>
            <p:ph type="title"/>
          </p:nvPr>
        </p:nvSpPr>
        <p:spPr/>
        <p:txBody>
          <a:bodyPr/>
          <a:lstStyle/>
          <a:p>
            <a:r>
              <a:rPr lang="en-US" altLang="zh-CN" dirty="0" err="1"/>
              <a:t>RoBERTa</a:t>
            </a:r>
            <a:endParaRPr lang="zh-CN" altLang="en-US" dirty="0"/>
          </a:p>
        </p:txBody>
      </p:sp>
      <p:sp>
        <p:nvSpPr>
          <p:cNvPr id="3" name="内容占位符 2">
            <a:extLst>
              <a:ext uri="{FF2B5EF4-FFF2-40B4-BE49-F238E27FC236}">
                <a16:creationId xmlns:a16="http://schemas.microsoft.com/office/drawing/2014/main" id="{730B8E54-BF11-FBF0-95D6-BAA7D18691DA}"/>
              </a:ext>
            </a:extLst>
          </p:cNvPr>
          <p:cNvSpPr>
            <a:spLocks noGrp="1"/>
          </p:cNvSpPr>
          <p:nvPr>
            <p:ph idx="1"/>
          </p:nvPr>
        </p:nvSpPr>
        <p:spPr>
          <a:xfrm>
            <a:off x="376845" y="1540625"/>
            <a:ext cx="11438311" cy="3759344"/>
          </a:xfrm>
        </p:spPr>
        <p:txBody>
          <a:bodyPr>
            <a:normAutofit lnSpcReduction="10000"/>
          </a:bodyPr>
          <a:lstStyle/>
          <a:p>
            <a:r>
              <a:rPr lang="en-US" altLang="zh-CN" dirty="0"/>
              <a:t>2019</a:t>
            </a:r>
            <a:r>
              <a:rPr lang="zh-CN" altLang="en-US" dirty="0"/>
              <a:t>年提出，基于对</a:t>
            </a:r>
            <a:r>
              <a:rPr lang="en-US" altLang="zh-CN" dirty="0"/>
              <a:t>Bert</a:t>
            </a:r>
            <a:r>
              <a:rPr lang="zh-CN" altLang="en-US" dirty="0"/>
              <a:t>超参数的研究，来自论文</a:t>
            </a:r>
            <a:r>
              <a:rPr lang="en-US" altLang="zh-CN" dirty="0"/>
              <a:t>《A Robustly Optimized BERT Pretraining Approach》</a:t>
            </a:r>
          </a:p>
          <a:p>
            <a:r>
              <a:rPr lang="zh-CN" altLang="en-US" dirty="0"/>
              <a:t>训练模型时间更长，</a:t>
            </a:r>
            <a:r>
              <a:rPr lang="en-US" altLang="zh-CN" dirty="0"/>
              <a:t>Batch Size</a:t>
            </a:r>
            <a:r>
              <a:rPr lang="zh-CN" altLang="en-US" dirty="0"/>
              <a:t>更大，数据更多</a:t>
            </a:r>
            <a:endParaRPr lang="en-US" altLang="zh-CN" dirty="0"/>
          </a:p>
          <a:p>
            <a:r>
              <a:rPr lang="zh-CN" altLang="en-US" dirty="0"/>
              <a:t>删除</a:t>
            </a:r>
            <a:r>
              <a:rPr lang="en-US" altLang="zh-CN" dirty="0"/>
              <a:t>Next Sentence Prediction</a:t>
            </a:r>
          </a:p>
          <a:p>
            <a:r>
              <a:rPr lang="zh-CN" altLang="en-US" dirty="0"/>
              <a:t>长序列训练</a:t>
            </a:r>
            <a:endParaRPr lang="en-US" altLang="zh-CN" dirty="0"/>
          </a:p>
          <a:p>
            <a:r>
              <a:rPr lang="zh-CN" altLang="en-US" dirty="0"/>
              <a:t>采用动态掩码，目的是学习到更多的表征</a:t>
            </a:r>
            <a:endParaRPr lang="en-US" altLang="zh-CN" dirty="0"/>
          </a:p>
          <a:p>
            <a:r>
              <a:rPr lang="zh-CN" altLang="en-US" dirty="0"/>
              <a:t>收集了一个新的大型数据集</a:t>
            </a:r>
            <a:endParaRPr lang="en-US" altLang="zh-CN" dirty="0"/>
          </a:p>
        </p:txBody>
      </p:sp>
      <p:sp>
        <p:nvSpPr>
          <p:cNvPr id="4" name="灯片编号占位符 3">
            <a:extLst>
              <a:ext uri="{FF2B5EF4-FFF2-40B4-BE49-F238E27FC236}">
                <a16:creationId xmlns:a16="http://schemas.microsoft.com/office/drawing/2014/main" id="{794C9F89-FABA-D48E-6447-E7A67B47F36F}"/>
              </a:ext>
            </a:extLst>
          </p:cNvPr>
          <p:cNvSpPr>
            <a:spLocks noGrp="1"/>
          </p:cNvSpPr>
          <p:nvPr>
            <p:ph type="sldNum" sz="quarter" idx="12"/>
          </p:nvPr>
        </p:nvSpPr>
        <p:spPr/>
        <p:txBody>
          <a:bodyPr/>
          <a:lstStyle/>
          <a:p>
            <a:fld id="{494B4E53-BCCB-BE4E-A28A-722B6992CCD5}" type="slidenum">
              <a:rPr lang="en-US" smtClean="0"/>
              <a:pPr/>
              <a:t>73</a:t>
            </a:fld>
            <a:endParaRPr lang="en-US" dirty="0"/>
          </a:p>
        </p:txBody>
      </p:sp>
    </p:spTree>
    <p:extLst>
      <p:ext uri="{BB962C8B-B14F-4D97-AF65-F5344CB8AC3E}">
        <p14:creationId xmlns:p14="http://schemas.microsoft.com/office/powerpoint/2010/main" val="42117226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zh-CN" altLang="en-US" b="1" dirty="0"/>
              <a:t>什么是</a:t>
            </a:r>
            <a:r>
              <a:rPr lang="en-US" altLang="zh-CN" b="1" dirty="0"/>
              <a:t>Language model</a:t>
            </a:r>
          </a:p>
          <a:p>
            <a:r>
              <a:rPr lang="en-US" altLang="zh-CN" b="1" dirty="0"/>
              <a:t>Transformer</a:t>
            </a:r>
          </a:p>
          <a:p>
            <a:r>
              <a:rPr lang="en-US" altLang="zh-CN" b="1" dirty="0"/>
              <a:t>Bert</a:t>
            </a:r>
          </a:p>
          <a:p>
            <a:r>
              <a:rPr lang="en-US" altLang="zh-CN" dirty="0" err="1"/>
              <a:t>OpenAI</a:t>
            </a:r>
            <a:r>
              <a:rPr lang="en-US" altLang="zh-CN" dirty="0"/>
              <a:t> GPT</a:t>
            </a:r>
          </a:p>
          <a:p>
            <a:r>
              <a:rPr lang="en-US" altLang="zh-CN" dirty="0" err="1"/>
              <a:t>RoBERTa</a:t>
            </a:r>
            <a:endParaRPr lang="en-US" altLang="zh-CN" dirty="0"/>
          </a:p>
          <a:p>
            <a:r>
              <a:rPr lang="en-US" altLang="zh-CN" dirty="0">
                <a:solidFill>
                  <a:schemeClr val="accent1"/>
                </a:solidFill>
              </a:rPr>
              <a:t>ELECTRA</a:t>
            </a:r>
            <a:endParaRPr lang="zh-CN" altLang="en-US" dirty="0">
              <a:solidFill>
                <a:schemeClr val="accent1"/>
              </a:solidFill>
            </a:endParaRPr>
          </a:p>
        </p:txBody>
      </p:sp>
    </p:spTree>
    <p:extLst>
      <p:ext uri="{BB962C8B-B14F-4D97-AF65-F5344CB8AC3E}">
        <p14:creationId xmlns:p14="http://schemas.microsoft.com/office/powerpoint/2010/main" val="36528385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F7E67-55DE-46C5-5184-514B9F8C86F4}"/>
              </a:ext>
            </a:extLst>
          </p:cNvPr>
          <p:cNvSpPr>
            <a:spLocks noGrp="1"/>
          </p:cNvSpPr>
          <p:nvPr>
            <p:ph type="title"/>
          </p:nvPr>
        </p:nvSpPr>
        <p:spPr/>
        <p:txBody>
          <a:bodyPr/>
          <a:lstStyle/>
          <a:p>
            <a:r>
              <a:rPr lang="en-US" altLang="zh-CN" dirty="0"/>
              <a:t>ELECTRA</a:t>
            </a:r>
            <a:endParaRPr lang="zh-CN" altLang="en-US" dirty="0"/>
          </a:p>
        </p:txBody>
      </p:sp>
      <p:sp>
        <p:nvSpPr>
          <p:cNvPr id="3" name="内容占位符 2">
            <a:extLst>
              <a:ext uri="{FF2B5EF4-FFF2-40B4-BE49-F238E27FC236}">
                <a16:creationId xmlns:a16="http://schemas.microsoft.com/office/drawing/2014/main" id="{585AF710-CE1A-7036-C937-03D6714A7917}"/>
              </a:ext>
            </a:extLst>
          </p:cNvPr>
          <p:cNvSpPr>
            <a:spLocks noGrp="1"/>
          </p:cNvSpPr>
          <p:nvPr>
            <p:ph idx="1"/>
          </p:nvPr>
        </p:nvSpPr>
        <p:spPr/>
        <p:txBody>
          <a:bodyPr/>
          <a:lstStyle/>
          <a:p>
            <a:r>
              <a:rPr lang="zh-CN" altLang="en-US" dirty="0"/>
              <a:t>本质上是换了一种方式来训练</a:t>
            </a:r>
            <a:r>
              <a:rPr lang="en-US" altLang="zh-CN" dirty="0" err="1"/>
              <a:t>bert</a:t>
            </a:r>
            <a:r>
              <a:rPr lang="zh-CN" altLang="en-US" dirty="0"/>
              <a:t>模型的参数</a:t>
            </a:r>
            <a:endParaRPr lang="en-US" altLang="zh-CN" dirty="0"/>
          </a:p>
          <a:p>
            <a:r>
              <a:rPr lang="zh-CN" altLang="en-US" dirty="0"/>
              <a:t>主要是针对</a:t>
            </a:r>
            <a:r>
              <a:rPr lang="en-US" altLang="zh-CN" dirty="0" err="1"/>
              <a:t>bert</a:t>
            </a:r>
            <a:r>
              <a:rPr lang="en-US" altLang="zh-CN" dirty="0"/>
              <a:t> MLM</a:t>
            </a:r>
            <a:r>
              <a:rPr lang="zh-CN" altLang="en-US" dirty="0"/>
              <a:t>中掩码</a:t>
            </a:r>
            <a:r>
              <a:rPr lang="en-US" altLang="zh-CN" dirty="0"/>
              <a:t>15%</a:t>
            </a:r>
            <a:r>
              <a:rPr lang="zh-CN" altLang="en-US" dirty="0"/>
              <a:t>导致的计算量巨大的问题</a:t>
            </a:r>
            <a:endParaRPr lang="en-US" altLang="zh-CN" dirty="0"/>
          </a:p>
          <a:p>
            <a:r>
              <a:rPr lang="zh-CN" altLang="en-US" dirty="0"/>
              <a:t>借助</a:t>
            </a:r>
            <a:r>
              <a:rPr lang="en-US" altLang="zh-CN" dirty="0"/>
              <a:t>GAN</a:t>
            </a:r>
            <a:r>
              <a:rPr lang="zh-CN" altLang="en-US" dirty="0"/>
              <a:t>思想</a:t>
            </a:r>
            <a:endParaRPr lang="en-US" altLang="zh-CN" dirty="0"/>
          </a:p>
          <a:p>
            <a:endParaRPr lang="zh-CN" altLang="en-US" dirty="0"/>
          </a:p>
        </p:txBody>
      </p:sp>
      <p:sp>
        <p:nvSpPr>
          <p:cNvPr id="4" name="灯片编号占位符 3">
            <a:extLst>
              <a:ext uri="{FF2B5EF4-FFF2-40B4-BE49-F238E27FC236}">
                <a16:creationId xmlns:a16="http://schemas.microsoft.com/office/drawing/2014/main" id="{6D5F7AFA-941A-BFBD-E214-DEB066CA68C0}"/>
              </a:ext>
            </a:extLst>
          </p:cNvPr>
          <p:cNvSpPr>
            <a:spLocks noGrp="1"/>
          </p:cNvSpPr>
          <p:nvPr>
            <p:ph type="sldNum" sz="quarter" idx="12"/>
          </p:nvPr>
        </p:nvSpPr>
        <p:spPr/>
        <p:txBody>
          <a:bodyPr/>
          <a:lstStyle/>
          <a:p>
            <a:fld id="{494B4E53-BCCB-BE4E-A28A-722B6992CCD5}" type="slidenum">
              <a:rPr lang="en-US" smtClean="0"/>
              <a:pPr/>
              <a:t>75</a:t>
            </a:fld>
            <a:endParaRPr lang="en-US" dirty="0"/>
          </a:p>
        </p:txBody>
      </p:sp>
      <p:pic>
        <p:nvPicPr>
          <p:cNvPr id="1026" name="Picture 2">
            <a:extLst>
              <a:ext uri="{FF2B5EF4-FFF2-40B4-BE49-F238E27FC236}">
                <a16:creationId xmlns:a16="http://schemas.microsoft.com/office/drawing/2014/main" id="{1595967C-E68C-9991-F81E-0E2B56277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4159" y="2778711"/>
            <a:ext cx="7466238" cy="339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27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5F6A-079F-52A1-D34D-B8F6E186CBF6}"/>
              </a:ext>
            </a:extLst>
          </p:cNvPr>
          <p:cNvSpPr>
            <a:spLocks noGrp="1"/>
          </p:cNvSpPr>
          <p:nvPr>
            <p:ph type="title"/>
          </p:nvPr>
        </p:nvSpPr>
        <p:spPr/>
        <p:txBody>
          <a:bodyPr/>
          <a:lstStyle/>
          <a:p>
            <a:r>
              <a:rPr lang="en-US" dirty="0"/>
              <a:t>You Use Language Model Every day! </a:t>
            </a:r>
          </a:p>
        </p:txBody>
      </p:sp>
      <p:pic>
        <p:nvPicPr>
          <p:cNvPr id="5" name="Content Placeholder 4" descr="Graphical user interface, text, application&#10;&#10;Description automatically generated">
            <a:extLst>
              <a:ext uri="{FF2B5EF4-FFF2-40B4-BE49-F238E27FC236}">
                <a16:creationId xmlns:a16="http://schemas.microsoft.com/office/drawing/2014/main" id="{24C91D58-1B0C-D8B3-8E5B-83C9966ECE66}"/>
              </a:ext>
            </a:extLst>
          </p:cNvPr>
          <p:cNvPicPr>
            <a:picLocks noGrp="1" noChangeAspect="1"/>
          </p:cNvPicPr>
          <p:nvPr>
            <p:ph idx="1"/>
          </p:nvPr>
        </p:nvPicPr>
        <p:blipFill>
          <a:blip r:embed="rId2"/>
          <a:stretch>
            <a:fillRect/>
          </a:stretch>
        </p:blipFill>
        <p:spPr>
          <a:xfrm>
            <a:off x="3389646" y="1540934"/>
            <a:ext cx="5412709" cy="4635500"/>
          </a:xfrm>
        </p:spPr>
      </p:pic>
      <p:sp>
        <p:nvSpPr>
          <p:cNvPr id="3" name="Slide Number Placeholder 2">
            <a:extLst>
              <a:ext uri="{FF2B5EF4-FFF2-40B4-BE49-F238E27FC236}">
                <a16:creationId xmlns:a16="http://schemas.microsoft.com/office/drawing/2014/main" id="{D8CDEC36-0C1D-D90F-8D09-591AD077AA16}"/>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8</a:t>
            </a:fld>
            <a:endParaRPr lang="en-US" kern="0" dirty="0">
              <a:solidFill>
                <a:prstClr val="black">
                  <a:tint val="75000"/>
                </a:prstClr>
              </a:solidFill>
              <a:cs typeface="Arial"/>
              <a:sym typeface="Arial"/>
            </a:endParaRPr>
          </a:p>
        </p:txBody>
      </p:sp>
    </p:spTree>
    <p:extLst>
      <p:ext uri="{BB962C8B-B14F-4D97-AF65-F5344CB8AC3E}">
        <p14:creationId xmlns:p14="http://schemas.microsoft.com/office/powerpoint/2010/main" val="3663013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5063CA7-32DD-FA99-8EEE-0BF48A3B1E0D}"/>
              </a:ext>
            </a:extLst>
          </p:cNvPr>
          <p:cNvPicPr>
            <a:picLocks noChangeAspect="1"/>
          </p:cNvPicPr>
          <p:nvPr/>
        </p:nvPicPr>
        <p:blipFill>
          <a:blip r:embed="rId3"/>
          <a:stretch>
            <a:fillRect/>
          </a:stretch>
        </p:blipFill>
        <p:spPr>
          <a:xfrm>
            <a:off x="1057061" y="899759"/>
            <a:ext cx="10077878" cy="5394509"/>
          </a:xfrm>
          <a:prstGeom prst="rect">
            <a:avLst/>
          </a:prstGeom>
        </p:spPr>
      </p:pic>
    </p:spTree>
    <p:extLst>
      <p:ext uri="{BB962C8B-B14F-4D97-AF65-F5344CB8AC3E}">
        <p14:creationId xmlns:p14="http://schemas.microsoft.com/office/powerpoint/2010/main" val="3348019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2387</TotalTime>
  <Words>3297</Words>
  <Application>Microsoft Office PowerPoint</Application>
  <PresentationFormat>宽屏</PresentationFormat>
  <Paragraphs>686</Paragraphs>
  <Slides>75</Slides>
  <Notes>18</Notes>
  <HiddenSlides>0</HiddenSlides>
  <MMClips>1</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75</vt:i4>
      </vt:variant>
    </vt:vector>
  </HeadingPairs>
  <TitlesOfParts>
    <vt:vector size="90" baseType="lpstr">
      <vt:lpstr>-apple-system</vt:lpstr>
      <vt:lpstr>等线</vt:lpstr>
      <vt:lpstr>等线 Light</vt:lpstr>
      <vt:lpstr>Arial</vt:lpstr>
      <vt:lpstr>Calibri</vt:lpstr>
      <vt:lpstr>Cambria Math</vt:lpstr>
      <vt:lpstr>Consolas</vt:lpstr>
      <vt:lpstr>Corbel</vt:lpstr>
      <vt:lpstr>Merriweather Sans</vt:lpstr>
      <vt:lpstr>Microsoft Sans Serif</vt:lpstr>
      <vt:lpstr>Wingdings</vt:lpstr>
      <vt:lpstr>Office 主题​​</vt:lpstr>
      <vt:lpstr>Custom Design</vt:lpstr>
      <vt:lpstr>1_Custom Design</vt:lpstr>
      <vt:lpstr>Simple Light</vt:lpstr>
      <vt:lpstr>Preliminaries: Past, Architectures, Pre-training, Capabilities</vt:lpstr>
      <vt:lpstr>主要内容</vt:lpstr>
      <vt:lpstr>主要内容</vt:lpstr>
      <vt:lpstr>PowerPoint 演示文稿</vt:lpstr>
      <vt:lpstr>PowerPoint 演示文稿</vt:lpstr>
      <vt:lpstr>Language models的另一种定义</vt:lpstr>
      <vt:lpstr>You Use Language Model Every day! </vt:lpstr>
      <vt:lpstr>You Use Language Model Every day! </vt:lpstr>
      <vt:lpstr>PowerPoint 演示文稿</vt:lpstr>
      <vt:lpstr>PowerPoint 演示文稿</vt:lpstr>
      <vt:lpstr>Supervision vs Self-supervision vs Un-supervision</vt:lpstr>
      <vt:lpstr>Pre-training: self-supervision</vt:lpstr>
      <vt:lpstr>Pre-training: self-supervision</vt:lpstr>
      <vt:lpstr>PowerPoint 演示文稿</vt:lpstr>
      <vt:lpstr>Adaptation</vt:lpstr>
      <vt:lpstr>PowerPoint 演示文稿</vt:lpstr>
      <vt:lpstr>PowerPoint 演示文稿</vt:lpstr>
      <vt:lpstr>PowerPoint 演示文稿</vt:lpstr>
      <vt:lpstr>Language models的一些问题</vt:lpstr>
      <vt:lpstr>主要内容</vt:lpstr>
      <vt:lpstr>Transformer [Vaswani et al. 2017]</vt:lpstr>
      <vt:lpstr>Self-Attention</vt:lpstr>
      <vt:lpstr>Self-Attention</vt:lpstr>
      <vt:lpstr>Self-Attention：计算两个向量之间的关联性</vt:lpstr>
      <vt:lpstr>Defining Self-Attention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矩阵计算</vt:lpstr>
      <vt:lpstr>矩阵计算</vt:lpstr>
      <vt:lpstr>矩阵计算</vt:lpstr>
      <vt:lpstr>矩阵计算</vt:lpstr>
      <vt:lpstr>矩阵计算</vt:lpstr>
      <vt:lpstr>Self-Attention: Back to Big Picture  </vt:lpstr>
      <vt:lpstr>Multi-Headed Self-Attention</vt:lpstr>
      <vt:lpstr>How Do We Make it Deep? </vt:lpstr>
      <vt:lpstr>Encoder-Decoder Architectures </vt:lpstr>
      <vt:lpstr>Encoder-Decoder Architectures </vt:lpstr>
      <vt:lpstr>Encoder-Decoder Architectures </vt:lpstr>
      <vt:lpstr>Encoder</vt:lpstr>
      <vt:lpstr>Encoder</vt:lpstr>
      <vt:lpstr>PowerPoint 演示文稿</vt:lpstr>
      <vt:lpstr>Decoder(AT) </vt:lpstr>
      <vt:lpstr>PowerPoint 演示文稿</vt:lpstr>
      <vt:lpstr>Masked Attention</vt:lpstr>
      <vt:lpstr>Cross Attention</vt:lpstr>
      <vt:lpstr>Transformer [Vaswani et al. 2017]</vt:lpstr>
      <vt:lpstr>满足了Language model的需求</vt:lpstr>
      <vt:lpstr>训练和生成之间有差别</vt:lpstr>
      <vt:lpstr>Impact of Transformers </vt:lpstr>
      <vt:lpstr>Impact of Transformers </vt:lpstr>
      <vt:lpstr>主要内容</vt:lpstr>
      <vt:lpstr>Bert</vt:lpstr>
      <vt:lpstr>Bert Pre-training</vt:lpstr>
      <vt:lpstr>Bert pre-training</vt:lpstr>
      <vt:lpstr>Bert pre-training</vt:lpstr>
      <vt:lpstr>Bert pre-training: putting together</vt:lpstr>
      <vt:lpstr>Bert pre-training: putting together</vt:lpstr>
      <vt:lpstr>Bert支持fine-tuning</vt:lpstr>
      <vt:lpstr>Fine-tuning Bert</vt:lpstr>
      <vt:lpstr>Fine-tuning Bert</vt:lpstr>
      <vt:lpstr>GLUE Results</vt:lpstr>
      <vt:lpstr>SQuAD Results</vt:lpstr>
      <vt:lpstr>Ablation study: pre-training tasks</vt:lpstr>
      <vt:lpstr>Ablation study: model sizes</vt:lpstr>
      <vt:lpstr>主要内容</vt:lpstr>
      <vt:lpstr>GPT</vt:lpstr>
      <vt:lpstr>主要内容</vt:lpstr>
      <vt:lpstr>RoBERTa</vt:lpstr>
      <vt:lpstr>主要内容</vt:lpstr>
      <vt:lpstr>ELECTRA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LYQ</dc:creator>
  <cp:lastModifiedBy>LYQ</cp:lastModifiedBy>
  <cp:revision>48</cp:revision>
  <dcterms:created xsi:type="dcterms:W3CDTF">2022-10-17T11:56:25Z</dcterms:created>
  <dcterms:modified xsi:type="dcterms:W3CDTF">2022-10-19T16:25:44Z</dcterms:modified>
</cp:coreProperties>
</file>